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45"/>
  </p:notesMasterIdLst>
  <p:sldIdLst>
    <p:sldId id="256" r:id="rId2"/>
    <p:sldId id="287" r:id="rId3"/>
    <p:sldId id="288" r:id="rId4"/>
    <p:sldId id="336" r:id="rId5"/>
    <p:sldId id="290" r:id="rId6"/>
    <p:sldId id="307" r:id="rId7"/>
    <p:sldId id="308" r:id="rId8"/>
    <p:sldId id="309" r:id="rId9"/>
    <p:sldId id="310" r:id="rId10"/>
    <p:sldId id="311" r:id="rId11"/>
    <p:sldId id="312" r:id="rId12"/>
    <p:sldId id="313" r:id="rId13"/>
    <p:sldId id="320" r:id="rId14"/>
    <p:sldId id="291" r:id="rId15"/>
    <p:sldId id="257" r:id="rId16"/>
    <p:sldId id="292" r:id="rId17"/>
    <p:sldId id="293" r:id="rId18"/>
    <p:sldId id="294" r:id="rId19"/>
    <p:sldId id="295" r:id="rId20"/>
    <p:sldId id="301" r:id="rId21"/>
    <p:sldId id="318" r:id="rId22"/>
    <p:sldId id="319" r:id="rId23"/>
    <p:sldId id="302" r:id="rId24"/>
    <p:sldId id="303" r:id="rId25"/>
    <p:sldId id="335" r:id="rId26"/>
    <p:sldId id="314" r:id="rId27"/>
    <p:sldId id="315" r:id="rId28"/>
    <p:sldId id="316" r:id="rId29"/>
    <p:sldId id="317" r:id="rId30"/>
    <p:sldId id="321" r:id="rId31"/>
    <p:sldId id="322" r:id="rId32"/>
    <p:sldId id="323" r:id="rId33"/>
    <p:sldId id="324" r:id="rId34"/>
    <p:sldId id="325" r:id="rId35"/>
    <p:sldId id="326" r:id="rId36"/>
    <p:sldId id="328" r:id="rId37"/>
    <p:sldId id="327" r:id="rId38"/>
    <p:sldId id="331" r:id="rId39"/>
    <p:sldId id="332" r:id="rId40"/>
    <p:sldId id="333" r:id="rId41"/>
    <p:sldId id="330" r:id="rId42"/>
    <p:sldId id="329" r:id="rId43"/>
    <p:sldId id="33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V Prem Kumar" initials="KP" lastIdx="1" clrIdx="0">
    <p:extLst>
      <p:ext uri="{19B8F6BF-5375-455C-9EA6-DF929625EA0E}">
        <p15:presenceInfo xmlns:p15="http://schemas.microsoft.com/office/powerpoint/2012/main" userId="494811d2902e2d5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59" d="100"/>
          <a:sy n="59" d="100"/>
        </p:scale>
        <p:origin x="836" y="52"/>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E2537B-8872-435D-BD41-14AE3FA22E58}" type="datetimeFigureOut">
              <a:rPr lang="en-IN" smtClean="0"/>
              <a:t>16-12-2024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DF282D-58EC-424C-9B73-DEC859530D2E}" type="slidenum">
              <a:rPr lang="en-IN" smtClean="0"/>
              <a:t>‹#›</a:t>
            </a:fld>
            <a:endParaRPr lang="en-IN"/>
          </a:p>
        </p:txBody>
      </p:sp>
    </p:spTree>
    <p:extLst>
      <p:ext uri="{BB962C8B-B14F-4D97-AF65-F5344CB8AC3E}">
        <p14:creationId xmlns:p14="http://schemas.microsoft.com/office/powerpoint/2010/main" val="2919006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9349FD-8B99-4FBC-A2D0-A851EC4502E8}"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2130762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9349FD-8B99-4FBC-A2D0-A851EC4502E8}"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2108276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9349FD-8B99-4FBC-A2D0-A851EC4502E8}"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E0504A5-8D9D-4007-9762-6EB638A4CC34}"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99665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19349FD-8B99-4FBC-A2D0-A851EC4502E8}" type="datetimeFigureOut">
              <a:rPr lang="en-IN" smtClean="0"/>
              <a:t>16-12-2024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4053258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19349FD-8B99-4FBC-A2D0-A851EC4502E8}" type="datetimeFigureOut">
              <a:rPr lang="en-IN" smtClean="0"/>
              <a:t>16-12-2024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E0504A5-8D9D-4007-9762-6EB638A4CC34}"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52944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19349FD-8B99-4FBC-A2D0-A851EC4502E8}" type="datetimeFigureOut">
              <a:rPr lang="en-IN" smtClean="0"/>
              <a:t>16-12-2024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1196768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9349FD-8B99-4FBC-A2D0-A851EC4502E8}"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772746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9349FD-8B99-4FBC-A2D0-A851EC4502E8}"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4164873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9349FD-8B99-4FBC-A2D0-A851EC4502E8}"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256991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9349FD-8B99-4FBC-A2D0-A851EC4502E8}" type="datetimeFigureOut">
              <a:rPr lang="en-IN" smtClean="0"/>
              <a:t>16-12-2024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170007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9349FD-8B99-4FBC-A2D0-A851EC4502E8}" type="datetimeFigureOut">
              <a:rPr lang="en-IN" smtClean="0"/>
              <a:t>16-12-2024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171480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9349FD-8B99-4FBC-A2D0-A851EC4502E8}" type="datetimeFigureOut">
              <a:rPr lang="en-IN" smtClean="0"/>
              <a:t>16-12-2024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321021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9349FD-8B99-4FBC-A2D0-A851EC4502E8}" type="datetimeFigureOut">
              <a:rPr lang="en-IN" smtClean="0"/>
              <a:t>16-12-2024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3221900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9349FD-8B99-4FBC-A2D0-A851EC4502E8}" type="datetimeFigureOut">
              <a:rPr lang="en-IN" smtClean="0"/>
              <a:t>16-12-2024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2367486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9349FD-8B99-4FBC-A2D0-A851EC4502E8}" type="datetimeFigureOut">
              <a:rPr lang="en-IN" smtClean="0"/>
              <a:t>16-12-2024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3922331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9349FD-8B99-4FBC-A2D0-A851EC4502E8}" type="datetimeFigureOut">
              <a:rPr lang="en-IN" smtClean="0"/>
              <a:t>16-12-2024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E0504A5-8D9D-4007-9762-6EB638A4CC34}" type="slidenum">
              <a:rPr lang="en-IN" smtClean="0"/>
              <a:t>‹#›</a:t>
            </a:fld>
            <a:endParaRPr lang="en-IN"/>
          </a:p>
        </p:txBody>
      </p:sp>
    </p:spTree>
    <p:extLst>
      <p:ext uri="{BB962C8B-B14F-4D97-AF65-F5344CB8AC3E}">
        <p14:creationId xmlns:p14="http://schemas.microsoft.com/office/powerpoint/2010/main" val="87131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19349FD-8B99-4FBC-A2D0-A851EC4502E8}" type="datetimeFigureOut">
              <a:rPr lang="en-IN" smtClean="0"/>
              <a:t>16-12-2024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E0504A5-8D9D-4007-9762-6EB638A4CC34}" type="slidenum">
              <a:rPr lang="en-IN" smtClean="0"/>
              <a:t>‹#›</a:t>
            </a:fld>
            <a:endParaRPr lang="en-IN"/>
          </a:p>
        </p:txBody>
      </p:sp>
    </p:spTree>
    <p:extLst>
      <p:ext uri="{BB962C8B-B14F-4D97-AF65-F5344CB8AC3E}">
        <p14:creationId xmlns:p14="http://schemas.microsoft.com/office/powerpoint/2010/main" val="16730936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A71D1-B6E8-0FEC-E9CF-DE48529CB595}"/>
              </a:ext>
            </a:extLst>
          </p:cNvPr>
          <p:cNvSpPr>
            <a:spLocks noGrp="1"/>
          </p:cNvSpPr>
          <p:nvPr>
            <p:ph type="ctrTitle"/>
          </p:nvPr>
        </p:nvSpPr>
        <p:spPr>
          <a:xfrm>
            <a:off x="1524000" y="2667000"/>
            <a:ext cx="6727371" cy="762000"/>
          </a:xfrm>
        </p:spPr>
        <p:txBody>
          <a:bodyPr>
            <a:normAutofit/>
          </a:bodyPr>
          <a:lstStyle/>
          <a:p>
            <a:pPr algn="l"/>
            <a:r>
              <a:rPr lang="en-US" sz="3600" b="1" dirty="0"/>
              <a:t>AWS S3 Bucket Policy</a:t>
            </a:r>
            <a:endParaRPr lang="en-IN" sz="3600" b="1" dirty="0"/>
          </a:p>
        </p:txBody>
      </p:sp>
      <p:sp>
        <p:nvSpPr>
          <p:cNvPr id="7" name="TextBox 6">
            <a:extLst>
              <a:ext uri="{FF2B5EF4-FFF2-40B4-BE49-F238E27FC236}">
                <a16:creationId xmlns:a16="http://schemas.microsoft.com/office/drawing/2014/main" id="{60E0D09D-3639-51CE-569D-400A76EBDFF8}"/>
              </a:ext>
            </a:extLst>
          </p:cNvPr>
          <p:cNvSpPr txBox="1"/>
          <p:nvPr/>
        </p:nvSpPr>
        <p:spPr>
          <a:xfrm>
            <a:off x="1524000" y="4855421"/>
            <a:ext cx="6096000" cy="369332"/>
          </a:xfrm>
          <a:prstGeom prst="rect">
            <a:avLst/>
          </a:prstGeom>
          <a:noFill/>
        </p:spPr>
        <p:txBody>
          <a:bodyPr wrap="square">
            <a:spAutoFit/>
          </a:bodyPr>
          <a:lstStyle/>
          <a:p>
            <a:r>
              <a:rPr lang="en-US" dirty="0"/>
              <a:t>Presented By KV Prem Kumar</a:t>
            </a:r>
            <a:endParaRPr lang="en-IN" dirty="0"/>
          </a:p>
        </p:txBody>
      </p:sp>
    </p:spTree>
    <p:extLst>
      <p:ext uri="{BB962C8B-B14F-4D97-AF65-F5344CB8AC3E}">
        <p14:creationId xmlns:p14="http://schemas.microsoft.com/office/powerpoint/2010/main" val="3100044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EE9D8-F5F3-2AC7-AB89-1941F2C84B3E}"/>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6560AAD1-DD11-327A-A7F2-C54B9C3F3D49}"/>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Check the review details and click on </a:t>
            </a:r>
            <a:r>
              <a:rPr lang="en-US" sz="2000" b="1" dirty="0"/>
              <a:t>Create user</a:t>
            </a:r>
            <a:r>
              <a:rPr lang="en-US" sz="2000" dirty="0"/>
              <a:t>.</a:t>
            </a:r>
            <a:endParaRPr lang="en-IN" sz="2000" dirty="0"/>
          </a:p>
        </p:txBody>
      </p:sp>
      <p:pic>
        <p:nvPicPr>
          <p:cNvPr id="3" name="Picture 2">
            <a:extLst>
              <a:ext uri="{FF2B5EF4-FFF2-40B4-BE49-F238E27FC236}">
                <a16:creationId xmlns:a16="http://schemas.microsoft.com/office/drawing/2014/main" id="{F85AB466-E23A-BFEC-4A8E-5091A1491169}"/>
              </a:ext>
            </a:extLst>
          </p:cNvPr>
          <p:cNvPicPr>
            <a:picLocks noChangeAspect="1"/>
          </p:cNvPicPr>
          <p:nvPr/>
        </p:nvPicPr>
        <p:blipFill>
          <a:blip r:embed="rId2"/>
          <a:srcRect l="715" t="12856" r="2053" b="9525"/>
          <a:stretch/>
        </p:blipFill>
        <p:spPr>
          <a:xfrm>
            <a:off x="533400" y="1503158"/>
            <a:ext cx="11125200" cy="4995614"/>
          </a:xfrm>
          <a:prstGeom prst="rect">
            <a:avLst/>
          </a:prstGeom>
        </p:spPr>
      </p:pic>
    </p:spTree>
    <p:extLst>
      <p:ext uri="{BB962C8B-B14F-4D97-AF65-F5344CB8AC3E}">
        <p14:creationId xmlns:p14="http://schemas.microsoft.com/office/powerpoint/2010/main" val="1144546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F6FC0-25D3-771E-34D5-D5960DF84AEA}"/>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C91FDB63-D914-4199-8DAD-F618E6C1A6FD}"/>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b="1" dirty="0"/>
              <a:t>Copy the credentials </a:t>
            </a:r>
            <a:r>
              <a:rPr lang="en-US" sz="2000" dirty="0"/>
              <a:t>and click on </a:t>
            </a:r>
            <a:r>
              <a:rPr lang="en-US" b="1" dirty="0"/>
              <a:t>Return to users list</a:t>
            </a:r>
            <a:r>
              <a:rPr lang="en-US" sz="2000" dirty="0"/>
              <a:t>.</a:t>
            </a:r>
            <a:endParaRPr lang="en-IN" sz="2000" dirty="0"/>
          </a:p>
        </p:txBody>
      </p:sp>
      <p:pic>
        <p:nvPicPr>
          <p:cNvPr id="5" name="Picture 4">
            <a:extLst>
              <a:ext uri="{FF2B5EF4-FFF2-40B4-BE49-F238E27FC236}">
                <a16:creationId xmlns:a16="http://schemas.microsoft.com/office/drawing/2014/main" id="{EFCA4B8F-789C-3515-43B9-787BDF89841D}"/>
              </a:ext>
            </a:extLst>
          </p:cNvPr>
          <p:cNvPicPr>
            <a:picLocks noChangeAspect="1"/>
          </p:cNvPicPr>
          <p:nvPr/>
        </p:nvPicPr>
        <p:blipFill>
          <a:blip r:embed="rId2"/>
          <a:srcRect l="1071" t="12699" r="1340" b="16031"/>
          <a:stretch/>
        </p:blipFill>
        <p:spPr>
          <a:xfrm>
            <a:off x="146957" y="1611085"/>
            <a:ext cx="11898085" cy="4887687"/>
          </a:xfrm>
          <a:prstGeom prst="rect">
            <a:avLst/>
          </a:prstGeom>
        </p:spPr>
      </p:pic>
    </p:spTree>
    <p:extLst>
      <p:ext uri="{BB962C8B-B14F-4D97-AF65-F5344CB8AC3E}">
        <p14:creationId xmlns:p14="http://schemas.microsoft.com/office/powerpoint/2010/main" val="3395910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E47CA-0009-2AB3-442E-DDACDF6B32A2}"/>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22B905D0-4F29-5866-2C62-BF8EB60C3E88}"/>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Here we can see the user is created.</a:t>
            </a:r>
          </a:p>
          <a:p>
            <a:r>
              <a:rPr lang="en-US" sz="2000" dirty="0"/>
              <a:t>Click on </a:t>
            </a:r>
            <a:r>
              <a:rPr lang="en-US" sz="2000" b="1" dirty="0"/>
              <a:t>Firstuser</a:t>
            </a:r>
            <a:r>
              <a:rPr lang="en-US" sz="2000" dirty="0"/>
              <a:t> to open.</a:t>
            </a:r>
            <a:endParaRPr lang="en-IN" sz="2000" dirty="0"/>
          </a:p>
        </p:txBody>
      </p:sp>
      <p:pic>
        <p:nvPicPr>
          <p:cNvPr id="3" name="Picture 2">
            <a:extLst>
              <a:ext uri="{FF2B5EF4-FFF2-40B4-BE49-F238E27FC236}">
                <a16:creationId xmlns:a16="http://schemas.microsoft.com/office/drawing/2014/main" id="{412A63D9-B436-CABF-09CD-3FA9725304FF}"/>
              </a:ext>
            </a:extLst>
          </p:cNvPr>
          <p:cNvPicPr>
            <a:picLocks noChangeAspect="1"/>
          </p:cNvPicPr>
          <p:nvPr/>
        </p:nvPicPr>
        <p:blipFill>
          <a:blip r:embed="rId2"/>
          <a:srcRect l="803" t="12063" r="1160" b="36508"/>
          <a:stretch/>
        </p:blipFill>
        <p:spPr>
          <a:xfrm>
            <a:off x="691242" y="1752599"/>
            <a:ext cx="10809515" cy="3189693"/>
          </a:xfrm>
          <a:prstGeom prst="rect">
            <a:avLst/>
          </a:prstGeom>
        </p:spPr>
      </p:pic>
    </p:spTree>
    <p:extLst>
      <p:ext uri="{BB962C8B-B14F-4D97-AF65-F5344CB8AC3E}">
        <p14:creationId xmlns:p14="http://schemas.microsoft.com/office/powerpoint/2010/main" val="182853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1A561-402F-1BD3-3A9E-BCF3064134C9}"/>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F129C5AA-5DB3-2369-5805-2600F60A2030}"/>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Copy the </a:t>
            </a:r>
            <a:r>
              <a:rPr lang="en-US" sz="2000" b="1" dirty="0"/>
              <a:t>ARN</a:t>
            </a:r>
            <a:r>
              <a:rPr lang="en-US" sz="2000" dirty="0"/>
              <a:t> link which is displayed in the Firstuser.</a:t>
            </a:r>
            <a:endParaRPr lang="en-IN" sz="2000" dirty="0"/>
          </a:p>
        </p:txBody>
      </p:sp>
      <p:pic>
        <p:nvPicPr>
          <p:cNvPr id="4" name="Picture 3">
            <a:extLst>
              <a:ext uri="{FF2B5EF4-FFF2-40B4-BE49-F238E27FC236}">
                <a16:creationId xmlns:a16="http://schemas.microsoft.com/office/drawing/2014/main" id="{32A8BB70-5F77-CDDA-8985-9BFB7E182F8D}"/>
              </a:ext>
            </a:extLst>
          </p:cNvPr>
          <p:cNvPicPr>
            <a:picLocks noChangeAspect="1"/>
          </p:cNvPicPr>
          <p:nvPr/>
        </p:nvPicPr>
        <p:blipFill>
          <a:blip r:embed="rId2"/>
          <a:srcRect l="982" t="12063" r="1964" b="10477"/>
          <a:stretch/>
        </p:blipFill>
        <p:spPr>
          <a:xfrm>
            <a:off x="778328" y="1436914"/>
            <a:ext cx="10635344" cy="4774653"/>
          </a:xfrm>
          <a:prstGeom prst="rect">
            <a:avLst/>
          </a:prstGeom>
        </p:spPr>
      </p:pic>
    </p:spTree>
    <p:extLst>
      <p:ext uri="{BB962C8B-B14F-4D97-AF65-F5344CB8AC3E}">
        <p14:creationId xmlns:p14="http://schemas.microsoft.com/office/powerpoint/2010/main" val="1388457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1201B-25F1-EC15-6BEB-CA51F21695AC}"/>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5C42CDDB-51D0-1F4F-451C-3DF5604193F4}"/>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Go to </a:t>
            </a:r>
            <a:r>
              <a:rPr lang="en-US" sz="2000" b="1" dirty="0"/>
              <a:t>S3 Console</a:t>
            </a:r>
            <a:r>
              <a:rPr lang="en-US" sz="2000" dirty="0"/>
              <a:t>.</a:t>
            </a:r>
          </a:p>
          <a:p>
            <a:r>
              <a:rPr lang="en-US" sz="2000" dirty="0"/>
              <a:t>Click on </a:t>
            </a:r>
            <a:r>
              <a:rPr lang="en-US" sz="2000" b="1" dirty="0"/>
              <a:t>Create Bucket</a:t>
            </a:r>
            <a:r>
              <a:rPr lang="en-US" sz="2000" dirty="0"/>
              <a:t>.</a:t>
            </a:r>
            <a:endParaRPr lang="en-IN" sz="2000" dirty="0"/>
          </a:p>
        </p:txBody>
      </p:sp>
      <p:pic>
        <p:nvPicPr>
          <p:cNvPr id="2" name="Picture 1">
            <a:extLst>
              <a:ext uri="{FF2B5EF4-FFF2-40B4-BE49-F238E27FC236}">
                <a16:creationId xmlns:a16="http://schemas.microsoft.com/office/drawing/2014/main" id="{A533EE77-E75A-7EDB-45F5-B5049C96D938}"/>
              </a:ext>
            </a:extLst>
          </p:cNvPr>
          <p:cNvPicPr>
            <a:picLocks noChangeAspect="1"/>
          </p:cNvPicPr>
          <p:nvPr/>
        </p:nvPicPr>
        <p:blipFill>
          <a:blip r:embed="rId2"/>
          <a:srcRect l="1160" t="6031" r="1073" b="12698"/>
          <a:stretch/>
        </p:blipFill>
        <p:spPr>
          <a:xfrm>
            <a:off x="1144004" y="1363371"/>
            <a:ext cx="10602685" cy="4957604"/>
          </a:xfrm>
          <a:prstGeom prst="rect">
            <a:avLst/>
          </a:prstGeom>
        </p:spPr>
      </p:pic>
    </p:spTree>
    <p:extLst>
      <p:ext uri="{BB962C8B-B14F-4D97-AF65-F5344CB8AC3E}">
        <p14:creationId xmlns:p14="http://schemas.microsoft.com/office/powerpoint/2010/main" val="3286421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1E5998D4-C659-2D3E-306B-8E748C26786F}"/>
              </a:ext>
            </a:extLst>
          </p:cNvPr>
          <p:cNvSpPr txBox="1">
            <a:spLocks/>
          </p:cNvSpPr>
          <p:nvPr/>
        </p:nvSpPr>
        <p:spPr>
          <a:xfrm>
            <a:off x="1513114" y="391885"/>
            <a:ext cx="9981197" cy="1219200"/>
          </a:xfrm>
          <a:prstGeom prst="rect">
            <a:avLst/>
          </a:prstGeom>
        </p:spPr>
        <p:txBody>
          <a:bodyPr>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In General configuration select the bucket type as </a:t>
            </a:r>
            <a:r>
              <a:rPr lang="en-US" sz="2000" b="1" dirty="0"/>
              <a:t>General Purpose</a:t>
            </a:r>
            <a:r>
              <a:rPr lang="en-US" sz="2000" dirty="0"/>
              <a:t>.</a:t>
            </a:r>
          </a:p>
          <a:p>
            <a:r>
              <a:rPr lang="en-US" sz="2000" dirty="0"/>
              <a:t>Give the </a:t>
            </a:r>
            <a:r>
              <a:rPr lang="en-US" sz="2000" b="1" dirty="0"/>
              <a:t>unique name </a:t>
            </a:r>
            <a:r>
              <a:rPr lang="en-US" sz="2000" dirty="0"/>
              <a:t>to the bucket.</a:t>
            </a:r>
          </a:p>
          <a:p>
            <a:r>
              <a:rPr lang="en-US" sz="2000" dirty="0"/>
              <a:t>Enable the </a:t>
            </a:r>
            <a:r>
              <a:rPr lang="en-US" sz="2000" b="1" dirty="0"/>
              <a:t>ACLs in Object Ownership</a:t>
            </a:r>
            <a:r>
              <a:rPr lang="en-US" sz="2000" dirty="0"/>
              <a:t>.</a:t>
            </a:r>
            <a:endParaRPr lang="en-IN" sz="2000" dirty="0"/>
          </a:p>
        </p:txBody>
      </p:sp>
      <p:pic>
        <p:nvPicPr>
          <p:cNvPr id="3" name="Picture 2">
            <a:extLst>
              <a:ext uri="{FF2B5EF4-FFF2-40B4-BE49-F238E27FC236}">
                <a16:creationId xmlns:a16="http://schemas.microsoft.com/office/drawing/2014/main" id="{1EA0269A-8775-53E4-8FBC-0C602AE0B018}"/>
              </a:ext>
            </a:extLst>
          </p:cNvPr>
          <p:cNvPicPr>
            <a:picLocks noChangeAspect="1"/>
          </p:cNvPicPr>
          <p:nvPr/>
        </p:nvPicPr>
        <p:blipFill>
          <a:blip r:embed="rId2"/>
          <a:srcRect l="714" t="6508" r="1249" b="6984"/>
          <a:stretch/>
        </p:blipFill>
        <p:spPr>
          <a:xfrm>
            <a:off x="779038" y="1611085"/>
            <a:ext cx="10263810" cy="5094515"/>
          </a:xfrm>
          <a:prstGeom prst="rect">
            <a:avLst/>
          </a:prstGeom>
        </p:spPr>
      </p:pic>
    </p:spTree>
    <p:extLst>
      <p:ext uri="{BB962C8B-B14F-4D97-AF65-F5344CB8AC3E}">
        <p14:creationId xmlns:p14="http://schemas.microsoft.com/office/powerpoint/2010/main" val="3566926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0F920-16E4-E5CC-776C-5B864FFA23EA}"/>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1BB56A36-2BAE-A69E-E4CC-9C45222CAEAA}"/>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Deselect the </a:t>
            </a:r>
            <a:r>
              <a:rPr lang="en-US" sz="2000" b="1" dirty="0"/>
              <a:t>Block all public access</a:t>
            </a:r>
            <a:r>
              <a:rPr lang="en-US" sz="2000" dirty="0"/>
              <a:t>.</a:t>
            </a:r>
          </a:p>
          <a:p>
            <a:r>
              <a:rPr lang="en-US" sz="2000" dirty="0"/>
              <a:t>Select the </a:t>
            </a:r>
            <a:r>
              <a:rPr lang="en-US" sz="2000" b="1" dirty="0"/>
              <a:t>Acknowledge option to off the block all public access</a:t>
            </a:r>
            <a:r>
              <a:rPr lang="en-US" sz="2000" dirty="0"/>
              <a:t>.</a:t>
            </a:r>
            <a:endParaRPr lang="en-IN" sz="2000" dirty="0"/>
          </a:p>
        </p:txBody>
      </p:sp>
      <p:pic>
        <p:nvPicPr>
          <p:cNvPr id="3" name="Picture 2">
            <a:extLst>
              <a:ext uri="{FF2B5EF4-FFF2-40B4-BE49-F238E27FC236}">
                <a16:creationId xmlns:a16="http://schemas.microsoft.com/office/drawing/2014/main" id="{392B887B-CD52-D80F-7A80-C77729456975}"/>
              </a:ext>
            </a:extLst>
          </p:cNvPr>
          <p:cNvPicPr>
            <a:picLocks noChangeAspect="1"/>
          </p:cNvPicPr>
          <p:nvPr/>
        </p:nvPicPr>
        <p:blipFill>
          <a:blip r:embed="rId2"/>
          <a:srcRect l="983" t="15079" r="1874" b="9206"/>
          <a:stretch/>
        </p:blipFill>
        <p:spPr>
          <a:xfrm>
            <a:off x="359228" y="1468551"/>
            <a:ext cx="11473543" cy="5030221"/>
          </a:xfrm>
          <a:prstGeom prst="rect">
            <a:avLst/>
          </a:prstGeom>
        </p:spPr>
      </p:pic>
    </p:spTree>
    <p:extLst>
      <p:ext uri="{BB962C8B-B14F-4D97-AF65-F5344CB8AC3E}">
        <p14:creationId xmlns:p14="http://schemas.microsoft.com/office/powerpoint/2010/main" val="3065202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A8CD2-95E6-7B51-7542-5542335B772C}"/>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BDBC842A-3718-339D-F2D7-126785B529C5}"/>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Enable the </a:t>
            </a:r>
            <a:r>
              <a:rPr lang="en-US" sz="2000" b="1" dirty="0"/>
              <a:t>Bucket Versioning</a:t>
            </a:r>
            <a:r>
              <a:rPr lang="en-US" sz="2000" dirty="0"/>
              <a:t>.</a:t>
            </a:r>
          </a:p>
          <a:p>
            <a:r>
              <a:rPr lang="en-IN" sz="2000" dirty="0"/>
              <a:t>Keep the remaining all in </a:t>
            </a:r>
            <a:r>
              <a:rPr lang="en-IN" sz="2000" b="1" dirty="0"/>
              <a:t>default</a:t>
            </a:r>
            <a:r>
              <a:rPr lang="en-IN" sz="2000" dirty="0"/>
              <a:t> and Click on </a:t>
            </a:r>
            <a:r>
              <a:rPr lang="en-IN" sz="2000" b="1" dirty="0"/>
              <a:t>Create Bucket</a:t>
            </a:r>
            <a:r>
              <a:rPr lang="en-IN" sz="2000" dirty="0"/>
              <a:t>.</a:t>
            </a:r>
          </a:p>
        </p:txBody>
      </p:sp>
      <p:pic>
        <p:nvPicPr>
          <p:cNvPr id="3" name="Picture 2">
            <a:extLst>
              <a:ext uri="{FF2B5EF4-FFF2-40B4-BE49-F238E27FC236}">
                <a16:creationId xmlns:a16="http://schemas.microsoft.com/office/drawing/2014/main" id="{BB0C70A4-8DB1-FAA9-70EF-909178A3521E}"/>
              </a:ext>
            </a:extLst>
          </p:cNvPr>
          <p:cNvPicPr>
            <a:picLocks noChangeAspect="1"/>
          </p:cNvPicPr>
          <p:nvPr/>
        </p:nvPicPr>
        <p:blipFill>
          <a:blip r:embed="rId2"/>
          <a:srcRect l="1160" t="15716" r="1607" b="9840"/>
          <a:stretch/>
        </p:blipFill>
        <p:spPr>
          <a:xfrm>
            <a:off x="396215" y="1513116"/>
            <a:ext cx="11399569" cy="4909456"/>
          </a:xfrm>
          <a:prstGeom prst="rect">
            <a:avLst/>
          </a:prstGeom>
        </p:spPr>
      </p:pic>
    </p:spTree>
    <p:extLst>
      <p:ext uri="{BB962C8B-B14F-4D97-AF65-F5344CB8AC3E}">
        <p14:creationId xmlns:p14="http://schemas.microsoft.com/office/powerpoint/2010/main" val="4086309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E3758-33F9-1EE7-FFAF-E1D9588AC662}"/>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AF8F2ABA-C931-C3E1-C506-11902505C6D1}"/>
              </a:ext>
            </a:extLst>
          </p:cNvPr>
          <p:cNvSpPr txBox="1">
            <a:spLocks/>
          </p:cNvSpPr>
          <p:nvPr/>
        </p:nvSpPr>
        <p:spPr>
          <a:xfrm>
            <a:off x="1620968" y="533400"/>
            <a:ext cx="9677400" cy="102325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Here we can see the bucket creation.</a:t>
            </a:r>
          </a:p>
          <a:p>
            <a:r>
              <a:rPr lang="en-IN" sz="2000" dirty="0"/>
              <a:t>Click on the bucket to open.</a:t>
            </a:r>
          </a:p>
        </p:txBody>
      </p:sp>
      <p:pic>
        <p:nvPicPr>
          <p:cNvPr id="4" name="Picture 3">
            <a:extLst>
              <a:ext uri="{FF2B5EF4-FFF2-40B4-BE49-F238E27FC236}">
                <a16:creationId xmlns:a16="http://schemas.microsoft.com/office/drawing/2014/main" id="{601A5532-C680-6240-0255-8207403976D7}"/>
              </a:ext>
            </a:extLst>
          </p:cNvPr>
          <p:cNvPicPr>
            <a:picLocks noChangeAspect="1"/>
          </p:cNvPicPr>
          <p:nvPr/>
        </p:nvPicPr>
        <p:blipFill>
          <a:blip r:embed="rId2"/>
          <a:srcRect l="1430" t="11905" r="1071" b="18571"/>
          <a:stretch/>
        </p:blipFill>
        <p:spPr>
          <a:xfrm>
            <a:off x="489857" y="1674964"/>
            <a:ext cx="11212286" cy="4497235"/>
          </a:xfrm>
          <a:prstGeom prst="rect">
            <a:avLst/>
          </a:prstGeom>
        </p:spPr>
      </p:pic>
    </p:spTree>
    <p:extLst>
      <p:ext uri="{BB962C8B-B14F-4D97-AF65-F5344CB8AC3E}">
        <p14:creationId xmlns:p14="http://schemas.microsoft.com/office/powerpoint/2010/main" val="3427126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1A99-57D6-EECE-673B-07BBC54E66F5}"/>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C4FA5F76-49C0-F610-323D-1E37DCD2190F}"/>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After opening the bucket, click on </a:t>
            </a:r>
            <a:r>
              <a:rPr lang="en-US" sz="2000" b="1" dirty="0"/>
              <a:t>Upload</a:t>
            </a:r>
            <a:r>
              <a:rPr lang="en-US" sz="2000" dirty="0"/>
              <a:t>.</a:t>
            </a:r>
            <a:endParaRPr lang="en-IN" sz="2000" dirty="0"/>
          </a:p>
        </p:txBody>
      </p:sp>
      <p:pic>
        <p:nvPicPr>
          <p:cNvPr id="4" name="Picture 3">
            <a:extLst>
              <a:ext uri="{FF2B5EF4-FFF2-40B4-BE49-F238E27FC236}">
                <a16:creationId xmlns:a16="http://schemas.microsoft.com/office/drawing/2014/main" id="{ED171B70-9D67-341F-AB6C-B1C448D072BB}"/>
              </a:ext>
            </a:extLst>
          </p:cNvPr>
          <p:cNvPicPr>
            <a:picLocks noChangeAspect="1"/>
          </p:cNvPicPr>
          <p:nvPr/>
        </p:nvPicPr>
        <p:blipFill>
          <a:blip r:embed="rId2"/>
          <a:srcRect l="982" t="12380" r="982" b="23810"/>
          <a:stretch/>
        </p:blipFill>
        <p:spPr>
          <a:xfrm>
            <a:off x="610332" y="1665516"/>
            <a:ext cx="10971336" cy="4016828"/>
          </a:xfrm>
          <a:prstGeom prst="rect">
            <a:avLst/>
          </a:prstGeom>
        </p:spPr>
      </p:pic>
    </p:spTree>
    <p:extLst>
      <p:ext uri="{BB962C8B-B14F-4D97-AF65-F5344CB8AC3E}">
        <p14:creationId xmlns:p14="http://schemas.microsoft.com/office/powerpoint/2010/main" val="3691196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B33F72-94F8-4814-1392-C73E20D806D8}"/>
              </a:ext>
            </a:extLst>
          </p:cNvPr>
          <p:cNvSpPr>
            <a:spLocks noGrp="1"/>
          </p:cNvSpPr>
          <p:nvPr>
            <p:ph idx="1"/>
          </p:nvPr>
        </p:nvSpPr>
        <p:spPr>
          <a:xfrm>
            <a:off x="1587501" y="1883229"/>
            <a:ext cx="8993413" cy="3875314"/>
          </a:xfrm>
        </p:spPr>
        <p:txBody>
          <a:bodyPr>
            <a:normAutofit/>
          </a:bodyPr>
          <a:lstStyle/>
          <a:p>
            <a:pPr algn="just">
              <a:lnSpc>
                <a:spcPct val="107000"/>
              </a:lnSpc>
              <a:spcAft>
                <a:spcPts val="800"/>
              </a:spcAft>
            </a:pPr>
            <a:r>
              <a:rPr lang="en-IN" sz="2000" kern="100" dirty="0">
                <a:effectLst/>
                <a:latin typeface="+mj-lt"/>
                <a:ea typeface="Calibri" panose="020F0502020204030204" pitchFamily="34" charset="0"/>
                <a:cs typeface="Times New Roman" panose="02020603050405020304" pitchFamily="18" charset="0"/>
              </a:rPr>
              <a:t>An </a:t>
            </a:r>
            <a:r>
              <a:rPr lang="en-IN" sz="2000" b="1" kern="100" dirty="0">
                <a:effectLst/>
                <a:latin typeface="+mj-lt"/>
                <a:ea typeface="Calibri" panose="020F0502020204030204" pitchFamily="34" charset="0"/>
                <a:cs typeface="Times New Roman" panose="02020603050405020304" pitchFamily="18" charset="0"/>
              </a:rPr>
              <a:t>S3 Bucket Policy</a:t>
            </a:r>
            <a:r>
              <a:rPr lang="en-IN" sz="2000" kern="100" dirty="0">
                <a:effectLst/>
                <a:latin typeface="+mj-lt"/>
                <a:ea typeface="Calibri" panose="020F0502020204030204" pitchFamily="34" charset="0"/>
                <a:cs typeface="Times New Roman" panose="02020603050405020304" pitchFamily="18" charset="0"/>
              </a:rPr>
              <a:t> is a JSON document that you attach to an Amazon S3 bucket to define rules about who can access the bucket and what actions they can perform on the objects in the bucket. It helps manage permissions in a granular way, allowing for specific actions (like reading, writing, or deleting files) to be allowed or denied based on various conditions.</a:t>
            </a:r>
          </a:p>
        </p:txBody>
      </p:sp>
      <p:sp>
        <p:nvSpPr>
          <p:cNvPr id="6" name="Title 1">
            <a:extLst>
              <a:ext uri="{FF2B5EF4-FFF2-40B4-BE49-F238E27FC236}">
                <a16:creationId xmlns:a16="http://schemas.microsoft.com/office/drawing/2014/main" id="{06F0641B-D818-30B9-6E65-AD29ACB8BC1F}"/>
              </a:ext>
            </a:extLst>
          </p:cNvPr>
          <p:cNvSpPr>
            <a:spLocks noGrp="1"/>
          </p:cNvSpPr>
          <p:nvPr>
            <p:ph type="title"/>
          </p:nvPr>
        </p:nvSpPr>
        <p:spPr>
          <a:xfrm>
            <a:off x="1587501" y="624110"/>
            <a:ext cx="9917112" cy="747490"/>
          </a:xfrm>
        </p:spPr>
        <p:txBody>
          <a:bodyPr/>
          <a:lstStyle/>
          <a:p>
            <a:pPr algn="just">
              <a:lnSpc>
                <a:spcPct val="107000"/>
              </a:lnSpc>
              <a:spcAft>
                <a:spcPts val="800"/>
              </a:spcAft>
            </a:pPr>
            <a:r>
              <a:rPr lang="en-IN" b="1" kern="100" dirty="0">
                <a:latin typeface="Calibri" panose="020F0502020204030204" pitchFamily="34" charset="0"/>
                <a:ea typeface="Calibri" panose="020F0502020204030204" pitchFamily="34" charset="0"/>
                <a:cs typeface="Times New Roman" panose="02020603050405020304" pitchFamily="18" charset="0"/>
              </a:rPr>
              <a:t>Amazon </a:t>
            </a:r>
            <a:r>
              <a:rPr lang="en-IN" sz="3600" b="1" kern="100" dirty="0">
                <a:effectLst/>
                <a:latin typeface="Calibri" panose="020F0502020204030204" pitchFamily="34" charset="0"/>
                <a:ea typeface="Calibri" panose="020F0502020204030204" pitchFamily="34" charset="0"/>
                <a:cs typeface="Times New Roman" panose="02020603050405020304" pitchFamily="18" charset="0"/>
              </a:rPr>
              <a:t>S3 </a:t>
            </a:r>
            <a:r>
              <a:rPr lang="en-IN" b="1" kern="100" dirty="0">
                <a:latin typeface="Calibri" panose="020F0502020204030204" pitchFamily="34" charset="0"/>
                <a:ea typeface="Calibri" panose="020F0502020204030204" pitchFamily="34" charset="0"/>
                <a:cs typeface="Times New Roman" panose="02020603050405020304" pitchFamily="18" charset="0"/>
              </a:rPr>
              <a:t>Bucket Policy</a:t>
            </a:r>
            <a:r>
              <a:rPr lang="en-IN" sz="36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1217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38342-27B9-5410-D9A3-AB4E4CB62650}"/>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9430FA7B-7CE6-B4AB-29B7-E1580FF41E7F}"/>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In Upload select </a:t>
            </a:r>
            <a:r>
              <a:rPr lang="en-US" sz="2000" b="1" dirty="0"/>
              <a:t>Add File </a:t>
            </a:r>
            <a:r>
              <a:rPr lang="en-US" sz="2000" dirty="0"/>
              <a:t>and select the file which you wants to upload.</a:t>
            </a:r>
            <a:endParaRPr lang="en-IN" sz="2000" dirty="0"/>
          </a:p>
        </p:txBody>
      </p:sp>
      <p:pic>
        <p:nvPicPr>
          <p:cNvPr id="4" name="Picture 3">
            <a:extLst>
              <a:ext uri="{FF2B5EF4-FFF2-40B4-BE49-F238E27FC236}">
                <a16:creationId xmlns:a16="http://schemas.microsoft.com/office/drawing/2014/main" id="{574C804F-1334-4B17-05B7-CB185107650D}"/>
              </a:ext>
            </a:extLst>
          </p:cNvPr>
          <p:cNvPicPr>
            <a:picLocks noChangeAspect="1"/>
          </p:cNvPicPr>
          <p:nvPr/>
        </p:nvPicPr>
        <p:blipFill>
          <a:blip r:embed="rId2"/>
          <a:srcRect l="625" t="11905" r="2053" b="8571"/>
          <a:stretch/>
        </p:blipFill>
        <p:spPr>
          <a:xfrm>
            <a:off x="876300" y="1534886"/>
            <a:ext cx="10439400" cy="4798293"/>
          </a:xfrm>
          <a:prstGeom prst="rect">
            <a:avLst/>
          </a:prstGeom>
        </p:spPr>
      </p:pic>
    </p:spTree>
    <p:extLst>
      <p:ext uri="{BB962C8B-B14F-4D97-AF65-F5344CB8AC3E}">
        <p14:creationId xmlns:p14="http://schemas.microsoft.com/office/powerpoint/2010/main" val="2160825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D80E1-9B1C-BFB5-0D7E-87DA5249F043}"/>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5B9CB2BA-584B-8A4A-805E-D960970B37BA}"/>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Select the file to upload.</a:t>
            </a:r>
            <a:endParaRPr lang="en-IN" sz="2000" dirty="0"/>
          </a:p>
        </p:txBody>
      </p:sp>
      <p:pic>
        <p:nvPicPr>
          <p:cNvPr id="3" name="Picture 2">
            <a:extLst>
              <a:ext uri="{FF2B5EF4-FFF2-40B4-BE49-F238E27FC236}">
                <a16:creationId xmlns:a16="http://schemas.microsoft.com/office/drawing/2014/main" id="{4994EAC3-808D-3F2B-70CB-EFD10F9CE0EC}"/>
              </a:ext>
            </a:extLst>
          </p:cNvPr>
          <p:cNvPicPr>
            <a:picLocks noChangeAspect="1"/>
          </p:cNvPicPr>
          <p:nvPr/>
        </p:nvPicPr>
        <p:blipFill>
          <a:blip r:embed="rId2"/>
          <a:srcRect l="804" r="48482" b="30000"/>
          <a:stretch/>
        </p:blipFill>
        <p:spPr>
          <a:xfrm>
            <a:off x="2471058" y="1556657"/>
            <a:ext cx="6183086" cy="4800600"/>
          </a:xfrm>
          <a:prstGeom prst="rect">
            <a:avLst/>
          </a:prstGeom>
        </p:spPr>
      </p:pic>
    </p:spTree>
    <p:extLst>
      <p:ext uri="{BB962C8B-B14F-4D97-AF65-F5344CB8AC3E}">
        <p14:creationId xmlns:p14="http://schemas.microsoft.com/office/powerpoint/2010/main" val="373905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5B112-D996-DAB1-2789-E2F027C986C8}"/>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24F6EEB0-C4C8-AA1A-1D56-E324777B920E}"/>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Here we see the selected file to upload.</a:t>
            </a:r>
            <a:endParaRPr lang="en-IN" sz="2000" dirty="0"/>
          </a:p>
        </p:txBody>
      </p:sp>
      <p:pic>
        <p:nvPicPr>
          <p:cNvPr id="3" name="Picture 2">
            <a:extLst>
              <a:ext uri="{FF2B5EF4-FFF2-40B4-BE49-F238E27FC236}">
                <a16:creationId xmlns:a16="http://schemas.microsoft.com/office/drawing/2014/main" id="{7CCA7905-6AD3-D6CA-8123-61BE289C2AB8}"/>
              </a:ext>
            </a:extLst>
          </p:cNvPr>
          <p:cNvPicPr>
            <a:picLocks noChangeAspect="1"/>
          </p:cNvPicPr>
          <p:nvPr/>
        </p:nvPicPr>
        <p:blipFill>
          <a:blip r:embed="rId2"/>
          <a:srcRect l="982" t="12223" r="1518" b="8889"/>
          <a:stretch/>
        </p:blipFill>
        <p:spPr>
          <a:xfrm>
            <a:off x="533400" y="1435380"/>
            <a:ext cx="11125200" cy="5063392"/>
          </a:xfrm>
          <a:prstGeom prst="rect">
            <a:avLst/>
          </a:prstGeom>
        </p:spPr>
      </p:pic>
    </p:spTree>
    <p:extLst>
      <p:ext uri="{BB962C8B-B14F-4D97-AF65-F5344CB8AC3E}">
        <p14:creationId xmlns:p14="http://schemas.microsoft.com/office/powerpoint/2010/main" val="1353827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89FA9-BED8-144E-34F1-E6CB13564BFB}"/>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0797C538-6A1D-CEB2-BC12-ECC597AACDEA}"/>
              </a:ext>
            </a:extLst>
          </p:cNvPr>
          <p:cNvSpPr txBox="1">
            <a:spLocks/>
          </p:cNvSpPr>
          <p:nvPr/>
        </p:nvSpPr>
        <p:spPr>
          <a:xfrm>
            <a:off x="1642740" y="272144"/>
            <a:ext cx="9677400" cy="1219200"/>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If you scroll down we will see the permissions.</a:t>
            </a:r>
          </a:p>
          <a:p>
            <a:r>
              <a:rPr lang="en-US" sz="2000" dirty="0"/>
              <a:t>We can select the </a:t>
            </a:r>
            <a:r>
              <a:rPr lang="en-US" sz="2000" b="1" dirty="0"/>
              <a:t>Grant public-read access </a:t>
            </a:r>
            <a:r>
              <a:rPr lang="en-US" sz="2000" dirty="0"/>
              <a:t>to make data visible in the object (optional) and after click on </a:t>
            </a:r>
            <a:r>
              <a:rPr lang="en-US" sz="2000" b="1" dirty="0"/>
              <a:t>Upload</a:t>
            </a:r>
            <a:r>
              <a:rPr lang="en-US" sz="2000" dirty="0"/>
              <a:t>.</a:t>
            </a:r>
            <a:endParaRPr lang="en-IN" sz="2000" dirty="0"/>
          </a:p>
        </p:txBody>
      </p:sp>
      <p:pic>
        <p:nvPicPr>
          <p:cNvPr id="6" name="Picture 5">
            <a:extLst>
              <a:ext uri="{FF2B5EF4-FFF2-40B4-BE49-F238E27FC236}">
                <a16:creationId xmlns:a16="http://schemas.microsoft.com/office/drawing/2014/main" id="{A83DFC2F-2E19-30A8-FE57-37A61A2362B9}"/>
              </a:ext>
            </a:extLst>
          </p:cNvPr>
          <p:cNvPicPr>
            <a:picLocks noChangeAspect="1"/>
          </p:cNvPicPr>
          <p:nvPr/>
        </p:nvPicPr>
        <p:blipFill>
          <a:blip r:embed="rId2"/>
          <a:srcRect l="1160" t="12540" r="1340" b="10635"/>
          <a:stretch/>
        </p:blipFill>
        <p:spPr>
          <a:xfrm>
            <a:off x="631326" y="1491344"/>
            <a:ext cx="10929347" cy="4844143"/>
          </a:xfrm>
          <a:prstGeom prst="rect">
            <a:avLst/>
          </a:prstGeom>
        </p:spPr>
      </p:pic>
    </p:spTree>
    <p:extLst>
      <p:ext uri="{BB962C8B-B14F-4D97-AF65-F5344CB8AC3E}">
        <p14:creationId xmlns:p14="http://schemas.microsoft.com/office/powerpoint/2010/main" val="838784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C1C03-5D00-7502-3863-3377EB2F2F0A}"/>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12D8AD8D-82A9-28CB-CFCC-DE3963776476}"/>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Here we can see the file is uploaded in bucket.</a:t>
            </a:r>
          </a:p>
          <a:p>
            <a:r>
              <a:rPr lang="en-US" sz="2000" dirty="0"/>
              <a:t>After Click on the </a:t>
            </a:r>
            <a:r>
              <a:rPr lang="en-US" sz="2000" b="1" dirty="0"/>
              <a:t>Permissions</a:t>
            </a:r>
            <a:r>
              <a:rPr lang="en-US" sz="2000" dirty="0"/>
              <a:t> to generate the policy.</a:t>
            </a:r>
            <a:endParaRPr lang="en-IN" sz="2000" dirty="0"/>
          </a:p>
        </p:txBody>
      </p:sp>
      <p:pic>
        <p:nvPicPr>
          <p:cNvPr id="4" name="Picture 3">
            <a:extLst>
              <a:ext uri="{FF2B5EF4-FFF2-40B4-BE49-F238E27FC236}">
                <a16:creationId xmlns:a16="http://schemas.microsoft.com/office/drawing/2014/main" id="{F8B4EC8A-3851-9D11-D5B3-8EE883CBEE6F}"/>
              </a:ext>
            </a:extLst>
          </p:cNvPr>
          <p:cNvPicPr>
            <a:picLocks noChangeAspect="1"/>
          </p:cNvPicPr>
          <p:nvPr/>
        </p:nvPicPr>
        <p:blipFill>
          <a:blip r:embed="rId2"/>
          <a:srcRect l="1250" t="12699" r="1160" b="31587"/>
          <a:stretch/>
        </p:blipFill>
        <p:spPr>
          <a:xfrm>
            <a:off x="668969" y="1686193"/>
            <a:ext cx="10854061" cy="3485614"/>
          </a:xfrm>
          <a:prstGeom prst="rect">
            <a:avLst/>
          </a:prstGeom>
        </p:spPr>
      </p:pic>
    </p:spTree>
    <p:extLst>
      <p:ext uri="{BB962C8B-B14F-4D97-AF65-F5344CB8AC3E}">
        <p14:creationId xmlns:p14="http://schemas.microsoft.com/office/powerpoint/2010/main" val="523836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D7E08-2D96-D8BD-29A0-F0CF11FB829F}"/>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70AC81B6-173F-9396-68DA-94E007FE4D34}"/>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In the Permissions select the </a:t>
            </a:r>
            <a:r>
              <a:rPr lang="en-US" sz="2000" b="1" dirty="0"/>
              <a:t>Bucket policy </a:t>
            </a:r>
            <a:r>
              <a:rPr lang="en-US" sz="2000" dirty="0"/>
              <a:t>and click on </a:t>
            </a:r>
            <a:r>
              <a:rPr lang="en-US" sz="2000" b="1" dirty="0"/>
              <a:t>Edit</a:t>
            </a:r>
            <a:r>
              <a:rPr lang="en-US" sz="2000" dirty="0"/>
              <a:t> option.</a:t>
            </a:r>
            <a:endParaRPr lang="en-IN" sz="2000" dirty="0"/>
          </a:p>
        </p:txBody>
      </p:sp>
      <p:pic>
        <p:nvPicPr>
          <p:cNvPr id="4" name="Picture 3">
            <a:extLst>
              <a:ext uri="{FF2B5EF4-FFF2-40B4-BE49-F238E27FC236}">
                <a16:creationId xmlns:a16="http://schemas.microsoft.com/office/drawing/2014/main" id="{DE3D50FC-F168-CD8E-8E83-A7527802D26B}"/>
              </a:ext>
            </a:extLst>
          </p:cNvPr>
          <p:cNvPicPr>
            <a:picLocks noChangeAspect="1"/>
          </p:cNvPicPr>
          <p:nvPr/>
        </p:nvPicPr>
        <p:blipFill>
          <a:blip r:embed="rId2"/>
          <a:srcRect l="1607" t="12222" r="1964" b="10000"/>
          <a:stretch/>
        </p:blipFill>
        <p:spPr>
          <a:xfrm>
            <a:off x="609600" y="1404257"/>
            <a:ext cx="10972800" cy="4978400"/>
          </a:xfrm>
          <a:prstGeom prst="rect">
            <a:avLst/>
          </a:prstGeom>
        </p:spPr>
      </p:pic>
    </p:spTree>
    <p:extLst>
      <p:ext uri="{BB962C8B-B14F-4D97-AF65-F5344CB8AC3E}">
        <p14:creationId xmlns:p14="http://schemas.microsoft.com/office/powerpoint/2010/main" val="631000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54028-7E77-537F-FDA4-30AF262D3965}"/>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5C7EC1A7-6647-A6A3-1249-F3DEC1FE6132}"/>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In the </a:t>
            </a:r>
            <a:r>
              <a:rPr lang="en-US" sz="2000" b="1" dirty="0"/>
              <a:t>Edit bucket policy </a:t>
            </a:r>
            <a:r>
              <a:rPr lang="en-US" sz="2000" dirty="0"/>
              <a:t>Click on </a:t>
            </a:r>
            <a:r>
              <a:rPr lang="en-US" sz="2000" b="1" dirty="0"/>
              <a:t>Policy generate </a:t>
            </a:r>
            <a:r>
              <a:rPr lang="en-US" sz="2000" dirty="0"/>
              <a:t>option.</a:t>
            </a:r>
            <a:endParaRPr lang="en-IN" sz="2000" dirty="0"/>
          </a:p>
        </p:txBody>
      </p:sp>
      <p:pic>
        <p:nvPicPr>
          <p:cNvPr id="3" name="Picture 2">
            <a:extLst>
              <a:ext uri="{FF2B5EF4-FFF2-40B4-BE49-F238E27FC236}">
                <a16:creationId xmlns:a16="http://schemas.microsoft.com/office/drawing/2014/main" id="{D1D46E83-782B-69AD-8481-756061FAB0C6}"/>
              </a:ext>
            </a:extLst>
          </p:cNvPr>
          <p:cNvPicPr>
            <a:picLocks noChangeAspect="1"/>
          </p:cNvPicPr>
          <p:nvPr/>
        </p:nvPicPr>
        <p:blipFill>
          <a:blip r:embed="rId2"/>
          <a:srcRect l="1250" t="12699" r="1786" b="10000"/>
          <a:stretch/>
        </p:blipFill>
        <p:spPr>
          <a:xfrm>
            <a:off x="582385" y="1415142"/>
            <a:ext cx="11027229" cy="4944992"/>
          </a:xfrm>
          <a:prstGeom prst="rect">
            <a:avLst/>
          </a:prstGeom>
        </p:spPr>
      </p:pic>
    </p:spTree>
    <p:extLst>
      <p:ext uri="{BB962C8B-B14F-4D97-AF65-F5344CB8AC3E}">
        <p14:creationId xmlns:p14="http://schemas.microsoft.com/office/powerpoint/2010/main" val="3832091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B6DBF-7A9D-A877-3F3D-3662EB4C673F}"/>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F9909240-CC15-F5F2-11D5-2A42DCED26EB}"/>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In new tab the page is open to the </a:t>
            </a:r>
            <a:r>
              <a:rPr lang="en-US" sz="2000" b="1" dirty="0"/>
              <a:t>Generate the policy </a:t>
            </a:r>
            <a:r>
              <a:rPr lang="en-US" sz="2000" dirty="0"/>
              <a:t>in Step by Step.</a:t>
            </a:r>
          </a:p>
          <a:p>
            <a:r>
              <a:rPr lang="en-US" sz="2000" b="1" dirty="0"/>
              <a:t>Step 1:</a:t>
            </a:r>
            <a:r>
              <a:rPr lang="en-US" sz="2000" dirty="0"/>
              <a:t> Select the </a:t>
            </a:r>
            <a:r>
              <a:rPr lang="en-US" sz="2000" b="1" dirty="0"/>
              <a:t>Policy Type </a:t>
            </a:r>
            <a:r>
              <a:rPr lang="en-US" sz="2000" dirty="0"/>
              <a:t>as </a:t>
            </a:r>
            <a:r>
              <a:rPr lang="en-US" sz="2000" b="1" dirty="0"/>
              <a:t>S3 Bucket Policy</a:t>
            </a:r>
            <a:r>
              <a:rPr lang="en-US" sz="2000" dirty="0"/>
              <a:t>.</a:t>
            </a:r>
            <a:endParaRPr lang="en-IN" sz="2000" dirty="0"/>
          </a:p>
        </p:txBody>
      </p:sp>
      <p:pic>
        <p:nvPicPr>
          <p:cNvPr id="5" name="Picture 4">
            <a:extLst>
              <a:ext uri="{FF2B5EF4-FFF2-40B4-BE49-F238E27FC236}">
                <a16:creationId xmlns:a16="http://schemas.microsoft.com/office/drawing/2014/main" id="{778D5A93-6519-FA28-EC4F-2BFC9F55C29F}"/>
              </a:ext>
            </a:extLst>
          </p:cNvPr>
          <p:cNvPicPr>
            <a:picLocks noChangeAspect="1"/>
          </p:cNvPicPr>
          <p:nvPr/>
        </p:nvPicPr>
        <p:blipFill>
          <a:blip r:embed="rId2"/>
          <a:srcRect l="1785" t="5238" r="1339" b="5238"/>
          <a:stretch/>
        </p:blipFill>
        <p:spPr>
          <a:xfrm>
            <a:off x="925787" y="1338944"/>
            <a:ext cx="10340425" cy="5375116"/>
          </a:xfrm>
          <a:prstGeom prst="rect">
            <a:avLst/>
          </a:prstGeom>
        </p:spPr>
      </p:pic>
    </p:spTree>
    <p:extLst>
      <p:ext uri="{BB962C8B-B14F-4D97-AF65-F5344CB8AC3E}">
        <p14:creationId xmlns:p14="http://schemas.microsoft.com/office/powerpoint/2010/main" val="3385250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908B-6AED-B09A-9E77-7EE10956A4AB}"/>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C1FD1C43-2224-632B-8FEE-8A1FDABCDF66}"/>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b="1" dirty="0"/>
              <a:t>Step 2:</a:t>
            </a:r>
            <a:r>
              <a:rPr lang="en-US" sz="2000" dirty="0"/>
              <a:t> Select the options to give permissions as per required (like </a:t>
            </a:r>
            <a:r>
              <a:rPr lang="en-US" sz="2000" b="1" dirty="0"/>
              <a:t>Effect, Principal, AWS Service is default, Actions, ARN</a:t>
            </a:r>
            <a:r>
              <a:rPr lang="en-US" sz="2000" dirty="0"/>
              <a:t>).</a:t>
            </a:r>
          </a:p>
        </p:txBody>
      </p:sp>
      <p:pic>
        <p:nvPicPr>
          <p:cNvPr id="5" name="Picture 4">
            <a:extLst>
              <a:ext uri="{FF2B5EF4-FFF2-40B4-BE49-F238E27FC236}">
                <a16:creationId xmlns:a16="http://schemas.microsoft.com/office/drawing/2014/main" id="{7E649343-ADE1-2ADE-13BF-38B167B3F4AE}"/>
              </a:ext>
            </a:extLst>
          </p:cNvPr>
          <p:cNvPicPr>
            <a:picLocks noChangeAspect="1"/>
          </p:cNvPicPr>
          <p:nvPr/>
        </p:nvPicPr>
        <p:blipFill>
          <a:blip r:embed="rId2"/>
          <a:srcRect l="4465" t="11746" r="3125" b="6825"/>
          <a:stretch/>
        </p:blipFill>
        <p:spPr>
          <a:xfrm>
            <a:off x="966107" y="1413486"/>
            <a:ext cx="10259786" cy="5085286"/>
          </a:xfrm>
          <a:prstGeom prst="rect">
            <a:avLst/>
          </a:prstGeom>
        </p:spPr>
      </p:pic>
    </p:spTree>
    <p:extLst>
      <p:ext uri="{BB962C8B-B14F-4D97-AF65-F5344CB8AC3E}">
        <p14:creationId xmlns:p14="http://schemas.microsoft.com/office/powerpoint/2010/main" val="713387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C9820-D20E-CA29-E9D8-53E1E7659B2B}"/>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3227F05E-747C-4441-AFA2-E64BA76B31C1}"/>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b="1" dirty="0"/>
              <a:t>Step 3:</a:t>
            </a:r>
            <a:r>
              <a:rPr lang="en-US" sz="2000" dirty="0"/>
              <a:t> After completion of filling the option, Click on </a:t>
            </a:r>
            <a:r>
              <a:rPr lang="en-US" sz="2000" b="1" dirty="0"/>
              <a:t>Add Statement</a:t>
            </a:r>
            <a:r>
              <a:rPr lang="en-US" sz="2000" dirty="0"/>
              <a:t>.</a:t>
            </a:r>
            <a:endParaRPr lang="en-IN" sz="2000" dirty="0"/>
          </a:p>
        </p:txBody>
      </p:sp>
      <p:pic>
        <p:nvPicPr>
          <p:cNvPr id="5" name="Picture 4">
            <a:extLst>
              <a:ext uri="{FF2B5EF4-FFF2-40B4-BE49-F238E27FC236}">
                <a16:creationId xmlns:a16="http://schemas.microsoft.com/office/drawing/2014/main" id="{67F0BA6C-5986-0943-0C90-D33094984D1C}"/>
              </a:ext>
            </a:extLst>
          </p:cNvPr>
          <p:cNvPicPr>
            <a:picLocks noChangeAspect="1"/>
          </p:cNvPicPr>
          <p:nvPr/>
        </p:nvPicPr>
        <p:blipFill>
          <a:blip r:embed="rId2"/>
          <a:srcRect l="1161" t="5239" r="982" b="11111"/>
          <a:stretch/>
        </p:blipFill>
        <p:spPr>
          <a:xfrm>
            <a:off x="808711" y="1360714"/>
            <a:ext cx="10685600" cy="5138058"/>
          </a:xfrm>
          <a:prstGeom prst="rect">
            <a:avLst/>
          </a:prstGeom>
        </p:spPr>
      </p:pic>
    </p:spTree>
    <p:extLst>
      <p:ext uri="{BB962C8B-B14F-4D97-AF65-F5344CB8AC3E}">
        <p14:creationId xmlns:p14="http://schemas.microsoft.com/office/powerpoint/2010/main" val="3921316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A69DC-1E2D-1B9B-88A4-CDB4CE7F4B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6ABAB-2389-4878-6555-5021FF561E5C}"/>
              </a:ext>
            </a:extLst>
          </p:cNvPr>
          <p:cNvSpPr>
            <a:spLocks noGrp="1"/>
          </p:cNvSpPr>
          <p:nvPr>
            <p:ph type="title"/>
          </p:nvPr>
        </p:nvSpPr>
        <p:spPr>
          <a:xfrm>
            <a:off x="1587501" y="624110"/>
            <a:ext cx="9917112" cy="747490"/>
          </a:xfrm>
        </p:spPr>
        <p:txBody>
          <a:bodyPr>
            <a:normAutofit/>
          </a:bodyPr>
          <a:lstStyle/>
          <a:p>
            <a:pPr algn="just">
              <a:lnSpc>
                <a:spcPct val="107000"/>
              </a:lnSpc>
              <a:spcAft>
                <a:spcPts val="800"/>
              </a:spcAft>
            </a:pPr>
            <a:r>
              <a:rPr lang="en-IN" b="1" kern="100" dirty="0">
                <a:effectLst/>
                <a:latin typeface="Calibri" panose="020F0502020204030204" pitchFamily="34" charset="0"/>
                <a:ea typeface="Calibri" panose="020F0502020204030204" pitchFamily="34" charset="0"/>
                <a:cs typeface="Times New Roman" panose="02020603050405020304" pitchFamily="18" charset="0"/>
              </a:rPr>
              <a:t>Key Concepts of S3 Bucket Policy:</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9520C44-887D-2F87-1CAB-B6DBB477BBE8}"/>
              </a:ext>
            </a:extLst>
          </p:cNvPr>
          <p:cNvSpPr>
            <a:spLocks noGrp="1"/>
          </p:cNvSpPr>
          <p:nvPr>
            <p:ph idx="1"/>
          </p:nvPr>
        </p:nvSpPr>
        <p:spPr>
          <a:xfrm>
            <a:off x="1587501" y="2057399"/>
            <a:ext cx="9917112" cy="4517571"/>
          </a:xfrm>
        </p:spPr>
        <p:txBody>
          <a:bodyPr>
            <a:noAutofit/>
          </a:bodyPr>
          <a:lstStyle/>
          <a:p>
            <a:pPr marL="342900" lvl="0" indent="-342900" algn="just">
              <a:lnSpc>
                <a:spcPct val="107000"/>
              </a:lnSpc>
              <a:spcAft>
                <a:spcPts val="800"/>
              </a:spcAft>
              <a:tabLst>
                <a:tab pos="457200" algn="l"/>
              </a:tabLst>
            </a:pPr>
            <a:r>
              <a:rPr lang="en-IN" sz="2000" b="1" kern="100" dirty="0">
                <a:effectLst/>
                <a:latin typeface="+mj-lt"/>
                <a:ea typeface="Calibri" panose="020F0502020204030204" pitchFamily="34" charset="0"/>
                <a:cs typeface="Times New Roman" panose="02020603050405020304" pitchFamily="18" charset="0"/>
              </a:rPr>
              <a:t>Permissions</a:t>
            </a:r>
            <a:r>
              <a:rPr lang="en-IN" sz="2000" kern="100" dirty="0">
                <a:effectLst/>
                <a:latin typeface="+mj-lt"/>
                <a:ea typeface="Calibri" panose="020F0502020204030204" pitchFamily="34" charset="0"/>
                <a:cs typeface="Times New Roman" panose="02020603050405020304" pitchFamily="18" charset="0"/>
              </a:rPr>
              <a:t>: Bucket policies specify which users or services can access the bucket and what actions they are allowed to perform. These actions can include:</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2000" b="1" kern="100" dirty="0">
                <a:effectLst/>
                <a:latin typeface="+mj-lt"/>
                <a:ea typeface="Calibri" panose="020F0502020204030204" pitchFamily="34" charset="0"/>
                <a:cs typeface="Times New Roman" panose="02020603050405020304" pitchFamily="18" charset="0"/>
              </a:rPr>
              <a:t>s3:GetObject</a:t>
            </a:r>
            <a:r>
              <a:rPr lang="en-IN" sz="2000" kern="100" dirty="0">
                <a:effectLst/>
                <a:latin typeface="+mj-lt"/>
                <a:ea typeface="Calibri" panose="020F0502020204030204" pitchFamily="34" charset="0"/>
                <a:cs typeface="Times New Roman" panose="02020603050405020304" pitchFamily="18" charset="0"/>
              </a:rPr>
              <a:t>: Allows reading objects from the bucket.</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2000" b="1" kern="100" dirty="0">
                <a:effectLst/>
                <a:latin typeface="+mj-lt"/>
                <a:ea typeface="Calibri" panose="020F0502020204030204" pitchFamily="34" charset="0"/>
                <a:cs typeface="Times New Roman" panose="02020603050405020304" pitchFamily="18" charset="0"/>
              </a:rPr>
              <a:t>s3:PutObject</a:t>
            </a:r>
            <a:r>
              <a:rPr lang="en-IN" sz="2000" kern="100" dirty="0">
                <a:effectLst/>
                <a:latin typeface="+mj-lt"/>
                <a:ea typeface="Calibri" panose="020F0502020204030204" pitchFamily="34" charset="0"/>
                <a:cs typeface="Times New Roman" panose="02020603050405020304" pitchFamily="18" charset="0"/>
              </a:rPr>
              <a:t>: Allows uploading objects to the bucket.</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2000" b="1" kern="100" dirty="0">
                <a:effectLst/>
                <a:latin typeface="+mj-lt"/>
                <a:ea typeface="Calibri" panose="020F0502020204030204" pitchFamily="34" charset="0"/>
                <a:cs typeface="Times New Roman" panose="02020603050405020304" pitchFamily="18" charset="0"/>
              </a:rPr>
              <a:t>s3:DeleteObject</a:t>
            </a:r>
            <a:r>
              <a:rPr lang="en-IN" sz="2000" kern="100" dirty="0">
                <a:effectLst/>
                <a:latin typeface="+mj-lt"/>
                <a:ea typeface="Calibri" panose="020F0502020204030204" pitchFamily="34" charset="0"/>
                <a:cs typeface="Times New Roman" panose="02020603050405020304" pitchFamily="18" charset="0"/>
              </a:rPr>
              <a:t>: Allows deleting objects from the bucket.</a:t>
            </a:r>
          </a:p>
          <a:p>
            <a:pPr marL="742950" lvl="1" indent="-285750" algn="just">
              <a:lnSpc>
                <a:spcPct val="107000"/>
              </a:lnSpc>
              <a:spcAft>
                <a:spcPts val="800"/>
              </a:spcAft>
              <a:buSzPts val="1000"/>
              <a:buFont typeface="Courier New" panose="02070309020205020404" pitchFamily="49" charset="0"/>
              <a:buChar char="o"/>
              <a:tabLst>
                <a:tab pos="914400" algn="l"/>
              </a:tabLst>
            </a:pPr>
            <a:r>
              <a:rPr lang="en-IN" sz="2000" b="1" kern="100" dirty="0">
                <a:effectLst/>
                <a:latin typeface="+mj-lt"/>
                <a:ea typeface="Calibri" panose="020F0502020204030204" pitchFamily="34" charset="0"/>
                <a:cs typeface="Times New Roman" panose="02020603050405020304" pitchFamily="18" charset="0"/>
              </a:rPr>
              <a:t>s3:ListBucket</a:t>
            </a:r>
            <a:r>
              <a:rPr lang="en-IN" sz="2000" kern="100" dirty="0">
                <a:effectLst/>
                <a:latin typeface="+mj-lt"/>
                <a:ea typeface="Calibri" panose="020F0502020204030204" pitchFamily="34" charset="0"/>
                <a:cs typeface="Times New Roman" panose="02020603050405020304" pitchFamily="18" charset="0"/>
              </a:rPr>
              <a:t>: Allows listing objects in the bucket.</a:t>
            </a:r>
          </a:p>
        </p:txBody>
      </p:sp>
    </p:spTree>
    <p:extLst>
      <p:ext uri="{BB962C8B-B14F-4D97-AF65-F5344CB8AC3E}">
        <p14:creationId xmlns:p14="http://schemas.microsoft.com/office/powerpoint/2010/main" val="3174771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85ABF-5BAE-2D15-2849-32AA69D84B43}"/>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8CAE3B8D-4A2B-D014-1046-2E5398795E3D}"/>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We can check the statements which we added in the below.</a:t>
            </a:r>
          </a:p>
          <a:p>
            <a:r>
              <a:rPr lang="en-US" sz="2000" b="1" dirty="0"/>
              <a:t>Step 4: </a:t>
            </a:r>
            <a:r>
              <a:rPr lang="en-US" sz="2000" dirty="0"/>
              <a:t>After Click on </a:t>
            </a:r>
            <a:r>
              <a:rPr lang="en-US" sz="2000" b="1" dirty="0"/>
              <a:t>Generate Policy</a:t>
            </a:r>
            <a:r>
              <a:rPr lang="en-US" sz="2000" dirty="0"/>
              <a:t>.</a:t>
            </a:r>
            <a:endParaRPr lang="en-IN" sz="2000" dirty="0"/>
          </a:p>
        </p:txBody>
      </p:sp>
      <p:pic>
        <p:nvPicPr>
          <p:cNvPr id="5" name="Picture 4">
            <a:extLst>
              <a:ext uri="{FF2B5EF4-FFF2-40B4-BE49-F238E27FC236}">
                <a16:creationId xmlns:a16="http://schemas.microsoft.com/office/drawing/2014/main" id="{F8521EF8-AFA8-60BF-DDAE-BB9FD3FBCFB9}"/>
              </a:ext>
            </a:extLst>
          </p:cNvPr>
          <p:cNvPicPr>
            <a:picLocks noChangeAspect="1"/>
          </p:cNvPicPr>
          <p:nvPr/>
        </p:nvPicPr>
        <p:blipFill>
          <a:blip r:embed="rId2"/>
          <a:srcRect l="1160" t="6666" r="1607" b="8412"/>
          <a:stretch/>
        </p:blipFill>
        <p:spPr>
          <a:xfrm>
            <a:off x="589731" y="1328058"/>
            <a:ext cx="11012538" cy="5410200"/>
          </a:xfrm>
          <a:prstGeom prst="rect">
            <a:avLst/>
          </a:prstGeom>
        </p:spPr>
      </p:pic>
    </p:spTree>
    <p:extLst>
      <p:ext uri="{BB962C8B-B14F-4D97-AF65-F5344CB8AC3E}">
        <p14:creationId xmlns:p14="http://schemas.microsoft.com/office/powerpoint/2010/main" val="4228294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3EAF5-82E6-12CE-B232-8A1A17ABE034}"/>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AE5C9F42-7D5F-E7C4-05A7-AC5B45A60DBD}"/>
              </a:ext>
            </a:extLst>
          </p:cNvPr>
          <p:cNvSpPr txBox="1">
            <a:spLocks/>
          </p:cNvSpPr>
          <p:nvPr/>
        </p:nvSpPr>
        <p:spPr>
          <a:xfrm>
            <a:off x="1816911" y="359227"/>
            <a:ext cx="9677400" cy="1262743"/>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b="1" dirty="0"/>
              <a:t>Step 5:</a:t>
            </a:r>
            <a:r>
              <a:rPr lang="en-US" sz="2000" dirty="0"/>
              <a:t> Here the bucket policy code is generated in </a:t>
            </a:r>
            <a:r>
              <a:rPr lang="en-US" sz="2000" b="1" dirty="0"/>
              <a:t>JSON</a:t>
            </a:r>
            <a:r>
              <a:rPr lang="en-US" sz="2000" dirty="0"/>
              <a:t>, select the code and copy the code.</a:t>
            </a:r>
          </a:p>
          <a:p>
            <a:r>
              <a:rPr lang="en-US" sz="2000" b="1" dirty="0"/>
              <a:t>Step 6:</a:t>
            </a:r>
            <a:r>
              <a:rPr lang="en-US" sz="2000" dirty="0"/>
              <a:t> Go Back to the </a:t>
            </a:r>
            <a:r>
              <a:rPr lang="en-US" sz="2000" b="1" dirty="0"/>
              <a:t>Edit Policy Bucket</a:t>
            </a:r>
            <a:r>
              <a:rPr lang="en-US" sz="2000" dirty="0"/>
              <a:t>.</a:t>
            </a:r>
            <a:endParaRPr lang="en-IN" sz="2000" dirty="0"/>
          </a:p>
        </p:txBody>
      </p:sp>
      <p:pic>
        <p:nvPicPr>
          <p:cNvPr id="9" name="Picture 8">
            <a:extLst>
              <a:ext uri="{FF2B5EF4-FFF2-40B4-BE49-F238E27FC236}">
                <a16:creationId xmlns:a16="http://schemas.microsoft.com/office/drawing/2014/main" id="{C9E77A22-8D85-496A-B82B-4B4516207A7D}"/>
              </a:ext>
            </a:extLst>
          </p:cNvPr>
          <p:cNvPicPr>
            <a:picLocks noChangeAspect="1"/>
          </p:cNvPicPr>
          <p:nvPr/>
        </p:nvPicPr>
        <p:blipFill>
          <a:blip r:embed="rId2"/>
          <a:srcRect l="18571" t="17778" r="19018" b="11587"/>
          <a:stretch/>
        </p:blipFill>
        <p:spPr>
          <a:xfrm>
            <a:off x="2133600" y="1785257"/>
            <a:ext cx="7609114" cy="4844143"/>
          </a:xfrm>
          <a:prstGeom prst="rect">
            <a:avLst/>
          </a:prstGeom>
        </p:spPr>
      </p:pic>
    </p:spTree>
    <p:extLst>
      <p:ext uri="{BB962C8B-B14F-4D97-AF65-F5344CB8AC3E}">
        <p14:creationId xmlns:p14="http://schemas.microsoft.com/office/powerpoint/2010/main" val="2454549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93E8D-1CD9-287B-F523-9E7218A25806}"/>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4B9549CF-58C5-BACE-60C0-26370989EEC8}"/>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b="1" dirty="0"/>
              <a:t>Step 6:</a:t>
            </a:r>
            <a:r>
              <a:rPr lang="en-US" sz="2000" dirty="0"/>
              <a:t> Paste the code in the </a:t>
            </a:r>
            <a:r>
              <a:rPr lang="en-US" sz="2000" b="1" dirty="0"/>
              <a:t>policy </a:t>
            </a:r>
            <a:r>
              <a:rPr lang="en-US" sz="2000" dirty="0"/>
              <a:t>and click on </a:t>
            </a:r>
            <a:r>
              <a:rPr lang="en-US" sz="2000" b="1" dirty="0"/>
              <a:t>save changes </a:t>
            </a:r>
            <a:r>
              <a:rPr lang="en-US" sz="2000" dirty="0"/>
              <a:t>in the below.</a:t>
            </a:r>
          </a:p>
          <a:p>
            <a:endParaRPr lang="en-IN" sz="2000" dirty="0"/>
          </a:p>
        </p:txBody>
      </p:sp>
      <p:pic>
        <p:nvPicPr>
          <p:cNvPr id="6" name="Picture 5">
            <a:extLst>
              <a:ext uri="{FF2B5EF4-FFF2-40B4-BE49-F238E27FC236}">
                <a16:creationId xmlns:a16="http://schemas.microsoft.com/office/drawing/2014/main" id="{36A1B09B-B345-B6A3-80FC-E4202C326A95}"/>
              </a:ext>
            </a:extLst>
          </p:cNvPr>
          <p:cNvPicPr>
            <a:picLocks noChangeAspect="1"/>
          </p:cNvPicPr>
          <p:nvPr/>
        </p:nvPicPr>
        <p:blipFill>
          <a:blip r:embed="rId2"/>
          <a:srcRect l="1161" t="12223" r="2053" b="8889"/>
          <a:stretch/>
        </p:blipFill>
        <p:spPr>
          <a:xfrm>
            <a:off x="623310" y="1480458"/>
            <a:ext cx="10945379" cy="5018314"/>
          </a:xfrm>
          <a:prstGeom prst="rect">
            <a:avLst/>
          </a:prstGeom>
        </p:spPr>
      </p:pic>
    </p:spTree>
    <p:extLst>
      <p:ext uri="{BB962C8B-B14F-4D97-AF65-F5344CB8AC3E}">
        <p14:creationId xmlns:p14="http://schemas.microsoft.com/office/powerpoint/2010/main" val="1297929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DBAEE-A0D8-51B9-FEDB-AF9692810B54}"/>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5E9EB96C-C3E6-DB57-2766-BDB080AA937B}"/>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Here the bucket policy is successfully edited and we can access the bucket up to the permissions given in the policy.</a:t>
            </a:r>
            <a:endParaRPr lang="en-IN" sz="2000" dirty="0"/>
          </a:p>
        </p:txBody>
      </p:sp>
      <p:pic>
        <p:nvPicPr>
          <p:cNvPr id="3" name="Picture 2">
            <a:extLst>
              <a:ext uri="{FF2B5EF4-FFF2-40B4-BE49-F238E27FC236}">
                <a16:creationId xmlns:a16="http://schemas.microsoft.com/office/drawing/2014/main" id="{1FBE718E-1716-517C-EB24-51534FA5D972}"/>
              </a:ext>
            </a:extLst>
          </p:cNvPr>
          <p:cNvPicPr>
            <a:picLocks noChangeAspect="1"/>
          </p:cNvPicPr>
          <p:nvPr/>
        </p:nvPicPr>
        <p:blipFill>
          <a:blip r:embed="rId2"/>
          <a:srcRect l="982" t="12699" r="1785" b="9683"/>
          <a:stretch/>
        </p:blipFill>
        <p:spPr>
          <a:xfrm>
            <a:off x="435428" y="1328056"/>
            <a:ext cx="11854543" cy="5323115"/>
          </a:xfrm>
          <a:prstGeom prst="rect">
            <a:avLst/>
          </a:prstGeom>
        </p:spPr>
      </p:pic>
    </p:spTree>
    <p:extLst>
      <p:ext uri="{BB962C8B-B14F-4D97-AF65-F5344CB8AC3E}">
        <p14:creationId xmlns:p14="http://schemas.microsoft.com/office/powerpoint/2010/main" val="1370651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4CF9B-BAD6-AA92-8055-6F96EC688919}"/>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43B4676E-EB6F-4009-E875-8B9D2E979102}"/>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Login with the </a:t>
            </a:r>
            <a:r>
              <a:rPr lang="en-US" sz="2000" b="1" dirty="0"/>
              <a:t>user account </a:t>
            </a:r>
            <a:r>
              <a:rPr lang="en-US" sz="2000" dirty="0"/>
              <a:t>with copied credentials.</a:t>
            </a:r>
            <a:endParaRPr lang="en-IN" sz="2000" dirty="0"/>
          </a:p>
        </p:txBody>
      </p:sp>
      <p:pic>
        <p:nvPicPr>
          <p:cNvPr id="3" name="Picture 2">
            <a:extLst>
              <a:ext uri="{FF2B5EF4-FFF2-40B4-BE49-F238E27FC236}">
                <a16:creationId xmlns:a16="http://schemas.microsoft.com/office/drawing/2014/main" id="{235E2730-D26D-1669-69DE-344768F450BF}"/>
              </a:ext>
            </a:extLst>
          </p:cNvPr>
          <p:cNvPicPr>
            <a:picLocks noChangeAspect="1"/>
          </p:cNvPicPr>
          <p:nvPr/>
        </p:nvPicPr>
        <p:blipFill>
          <a:blip r:embed="rId2"/>
          <a:srcRect l="4018" t="11111" r="3839" b="7778"/>
          <a:stretch/>
        </p:blipFill>
        <p:spPr>
          <a:xfrm>
            <a:off x="773387" y="1458685"/>
            <a:ext cx="10645225" cy="5271037"/>
          </a:xfrm>
          <a:prstGeom prst="rect">
            <a:avLst/>
          </a:prstGeom>
        </p:spPr>
      </p:pic>
    </p:spTree>
    <p:extLst>
      <p:ext uri="{BB962C8B-B14F-4D97-AF65-F5344CB8AC3E}">
        <p14:creationId xmlns:p14="http://schemas.microsoft.com/office/powerpoint/2010/main" val="2933538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58CBC-BC53-DACE-91EF-C348BBC3C846}"/>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B63D825D-E214-B963-2397-7E5A97BC75EC}"/>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Try to access the bucket permissions which we added statements in the policy.</a:t>
            </a:r>
            <a:endParaRPr lang="en-IN" sz="2000" dirty="0"/>
          </a:p>
        </p:txBody>
      </p:sp>
      <p:pic>
        <p:nvPicPr>
          <p:cNvPr id="3" name="Picture 2">
            <a:extLst>
              <a:ext uri="{FF2B5EF4-FFF2-40B4-BE49-F238E27FC236}">
                <a16:creationId xmlns:a16="http://schemas.microsoft.com/office/drawing/2014/main" id="{FE9B63FC-294A-8AD6-91E5-536BFB349D46}"/>
              </a:ext>
            </a:extLst>
          </p:cNvPr>
          <p:cNvPicPr>
            <a:picLocks noChangeAspect="1"/>
          </p:cNvPicPr>
          <p:nvPr/>
        </p:nvPicPr>
        <p:blipFill>
          <a:blip r:embed="rId2"/>
          <a:srcRect l="982" t="12856" r="982" b="9525"/>
          <a:stretch/>
        </p:blipFill>
        <p:spPr>
          <a:xfrm>
            <a:off x="584156" y="1426029"/>
            <a:ext cx="11023687" cy="4909457"/>
          </a:xfrm>
          <a:prstGeom prst="rect">
            <a:avLst/>
          </a:prstGeom>
        </p:spPr>
      </p:pic>
    </p:spTree>
    <p:extLst>
      <p:ext uri="{BB962C8B-B14F-4D97-AF65-F5344CB8AC3E}">
        <p14:creationId xmlns:p14="http://schemas.microsoft.com/office/powerpoint/2010/main" val="2288664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909AD-5FC4-1E36-2355-F90F75721763}"/>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C36031BF-A8FC-4B5F-60E0-C5E2156CD7A4}"/>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Here we are trying to </a:t>
            </a:r>
            <a:r>
              <a:rPr lang="en-US" sz="2000" b="1" dirty="0"/>
              <a:t>Delete</a:t>
            </a:r>
            <a:r>
              <a:rPr lang="en-US" sz="2000" dirty="0"/>
              <a:t> the Object from the Bucket.</a:t>
            </a:r>
            <a:endParaRPr lang="en-IN" sz="2000" dirty="0"/>
          </a:p>
        </p:txBody>
      </p:sp>
      <p:pic>
        <p:nvPicPr>
          <p:cNvPr id="3" name="Picture 2">
            <a:extLst>
              <a:ext uri="{FF2B5EF4-FFF2-40B4-BE49-F238E27FC236}">
                <a16:creationId xmlns:a16="http://schemas.microsoft.com/office/drawing/2014/main" id="{01BDFC70-EFB2-0AC6-9585-8CBAB979B8C1}"/>
              </a:ext>
            </a:extLst>
          </p:cNvPr>
          <p:cNvPicPr>
            <a:picLocks noChangeAspect="1"/>
          </p:cNvPicPr>
          <p:nvPr/>
        </p:nvPicPr>
        <p:blipFill>
          <a:blip r:embed="rId2"/>
          <a:srcRect l="1161" t="12381" r="982" b="15556"/>
          <a:stretch/>
        </p:blipFill>
        <p:spPr>
          <a:xfrm>
            <a:off x="393421" y="1436915"/>
            <a:ext cx="11405158" cy="4724399"/>
          </a:xfrm>
          <a:prstGeom prst="rect">
            <a:avLst/>
          </a:prstGeom>
        </p:spPr>
      </p:pic>
    </p:spTree>
    <p:extLst>
      <p:ext uri="{BB962C8B-B14F-4D97-AF65-F5344CB8AC3E}">
        <p14:creationId xmlns:p14="http://schemas.microsoft.com/office/powerpoint/2010/main" val="1682506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9C14C-DA23-DAB2-7054-17E489EEEE26}"/>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194EA839-128C-C6F9-CC71-DC62E29F342E}"/>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Deleting process.</a:t>
            </a:r>
            <a:endParaRPr lang="en-IN" sz="2000" dirty="0"/>
          </a:p>
        </p:txBody>
      </p:sp>
      <p:pic>
        <p:nvPicPr>
          <p:cNvPr id="5" name="Picture 4">
            <a:extLst>
              <a:ext uri="{FF2B5EF4-FFF2-40B4-BE49-F238E27FC236}">
                <a16:creationId xmlns:a16="http://schemas.microsoft.com/office/drawing/2014/main" id="{9033CC3B-5953-52DC-73EB-0B147BB3DAAB}"/>
              </a:ext>
            </a:extLst>
          </p:cNvPr>
          <p:cNvPicPr>
            <a:picLocks noChangeAspect="1"/>
          </p:cNvPicPr>
          <p:nvPr/>
        </p:nvPicPr>
        <p:blipFill>
          <a:blip r:embed="rId2"/>
          <a:srcRect l="1250" t="11746" r="1072" b="10793"/>
          <a:stretch/>
        </p:blipFill>
        <p:spPr>
          <a:xfrm>
            <a:off x="555171" y="1382485"/>
            <a:ext cx="11081657" cy="4943189"/>
          </a:xfrm>
          <a:prstGeom prst="rect">
            <a:avLst/>
          </a:prstGeom>
        </p:spPr>
      </p:pic>
    </p:spTree>
    <p:extLst>
      <p:ext uri="{BB962C8B-B14F-4D97-AF65-F5344CB8AC3E}">
        <p14:creationId xmlns:p14="http://schemas.microsoft.com/office/powerpoint/2010/main" val="2796652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E47AE-9C04-F9B2-417A-0C33CA8F46E3}"/>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ECCCEC45-2AE7-BE76-22EE-3C046033121F}"/>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Here we can see the object is not delete because of given </a:t>
            </a:r>
            <a:r>
              <a:rPr lang="en-US" sz="2000" b="1" dirty="0"/>
              <a:t>Deny permission</a:t>
            </a:r>
            <a:r>
              <a:rPr lang="en-US" sz="2000" dirty="0"/>
              <a:t> to </a:t>
            </a:r>
            <a:r>
              <a:rPr lang="en-US" sz="2000" b="1" dirty="0"/>
              <a:t>DeleteObject</a:t>
            </a:r>
            <a:r>
              <a:rPr lang="en-US" sz="2000" dirty="0"/>
              <a:t>.</a:t>
            </a:r>
            <a:endParaRPr lang="en-IN" sz="2000" dirty="0"/>
          </a:p>
        </p:txBody>
      </p:sp>
      <p:pic>
        <p:nvPicPr>
          <p:cNvPr id="3" name="Picture 2">
            <a:extLst>
              <a:ext uri="{FF2B5EF4-FFF2-40B4-BE49-F238E27FC236}">
                <a16:creationId xmlns:a16="http://schemas.microsoft.com/office/drawing/2014/main" id="{8A2C507C-3855-DB8E-64FB-053E3692D946}"/>
              </a:ext>
            </a:extLst>
          </p:cNvPr>
          <p:cNvPicPr>
            <a:picLocks noChangeAspect="1"/>
          </p:cNvPicPr>
          <p:nvPr/>
        </p:nvPicPr>
        <p:blipFill>
          <a:blip r:embed="rId2"/>
          <a:srcRect l="1161" t="11429" r="892" b="16349"/>
          <a:stretch/>
        </p:blipFill>
        <p:spPr>
          <a:xfrm>
            <a:off x="474030" y="1632857"/>
            <a:ext cx="11243940" cy="4663622"/>
          </a:xfrm>
          <a:prstGeom prst="rect">
            <a:avLst/>
          </a:prstGeom>
        </p:spPr>
      </p:pic>
    </p:spTree>
    <p:extLst>
      <p:ext uri="{BB962C8B-B14F-4D97-AF65-F5344CB8AC3E}">
        <p14:creationId xmlns:p14="http://schemas.microsoft.com/office/powerpoint/2010/main" val="1263223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FC580-9166-9947-4CB2-C5628081B096}"/>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887B57E9-9F55-B857-72CD-3D7B1A2828A4}"/>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Here we are trying to </a:t>
            </a:r>
            <a:r>
              <a:rPr lang="en-US" sz="2000" b="1" dirty="0"/>
              <a:t>Delete</a:t>
            </a:r>
            <a:r>
              <a:rPr lang="en-US" sz="2000" dirty="0"/>
              <a:t> the old version object from the Bucket.</a:t>
            </a:r>
            <a:endParaRPr lang="en-IN" sz="2000" dirty="0"/>
          </a:p>
        </p:txBody>
      </p:sp>
      <p:pic>
        <p:nvPicPr>
          <p:cNvPr id="3" name="Picture 2">
            <a:extLst>
              <a:ext uri="{FF2B5EF4-FFF2-40B4-BE49-F238E27FC236}">
                <a16:creationId xmlns:a16="http://schemas.microsoft.com/office/drawing/2014/main" id="{7991D6F4-C874-2A34-4713-205E916DC4F3}"/>
              </a:ext>
            </a:extLst>
          </p:cNvPr>
          <p:cNvPicPr>
            <a:picLocks noChangeAspect="1"/>
          </p:cNvPicPr>
          <p:nvPr/>
        </p:nvPicPr>
        <p:blipFill>
          <a:blip r:embed="rId2"/>
          <a:srcRect l="1339" t="11905" r="2052" b="11746"/>
          <a:stretch/>
        </p:blipFill>
        <p:spPr>
          <a:xfrm>
            <a:off x="680357" y="1578428"/>
            <a:ext cx="10831285" cy="4815017"/>
          </a:xfrm>
          <a:prstGeom prst="rect">
            <a:avLst/>
          </a:prstGeom>
        </p:spPr>
      </p:pic>
    </p:spTree>
    <p:extLst>
      <p:ext uri="{BB962C8B-B14F-4D97-AF65-F5344CB8AC3E}">
        <p14:creationId xmlns:p14="http://schemas.microsoft.com/office/powerpoint/2010/main" val="2579831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43CFC-C2FE-2504-E5B5-89953F2D84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8853A1-CC9F-74F6-7F23-C425B71C9EAC}"/>
              </a:ext>
            </a:extLst>
          </p:cNvPr>
          <p:cNvSpPr>
            <a:spLocks noGrp="1"/>
          </p:cNvSpPr>
          <p:nvPr>
            <p:ph idx="1"/>
          </p:nvPr>
        </p:nvSpPr>
        <p:spPr>
          <a:xfrm>
            <a:off x="1587501" y="1567542"/>
            <a:ext cx="9917112" cy="4517571"/>
          </a:xfrm>
        </p:spPr>
        <p:txBody>
          <a:bodyPr>
            <a:noAutofit/>
          </a:bodyPr>
          <a:lstStyle/>
          <a:p>
            <a:pPr marL="342900" lvl="0" indent="-342900" algn="just">
              <a:lnSpc>
                <a:spcPct val="107000"/>
              </a:lnSpc>
              <a:spcAft>
                <a:spcPts val="800"/>
              </a:spcAft>
              <a:tabLst>
                <a:tab pos="457200" algn="l"/>
              </a:tabLst>
            </a:pPr>
            <a:r>
              <a:rPr lang="en-IN" sz="2000" b="1" kern="100" dirty="0">
                <a:effectLst/>
                <a:latin typeface="+mj-lt"/>
                <a:ea typeface="Calibri" panose="020F0502020204030204" pitchFamily="34" charset="0"/>
                <a:cs typeface="Times New Roman" panose="02020603050405020304" pitchFamily="18" charset="0"/>
              </a:rPr>
              <a:t>Principals</a:t>
            </a:r>
            <a:r>
              <a:rPr lang="en-IN" sz="2000" kern="100" dirty="0">
                <a:effectLst/>
                <a:latin typeface="+mj-lt"/>
                <a:ea typeface="Calibri" panose="020F0502020204030204" pitchFamily="34" charset="0"/>
                <a:cs typeface="Times New Roman" panose="02020603050405020304" pitchFamily="18" charset="0"/>
              </a:rPr>
              <a:t>: A principal is the entity (user, group, role, or service) that is allowed or denied access. Principals can be specified in the policy as an AWS account ID, IAM user, or IAM role.</a:t>
            </a:r>
          </a:p>
          <a:p>
            <a:pPr marL="342900" lvl="0" indent="-342900" algn="just">
              <a:lnSpc>
                <a:spcPct val="107000"/>
              </a:lnSpc>
              <a:spcAft>
                <a:spcPts val="800"/>
              </a:spcAft>
              <a:tabLst>
                <a:tab pos="457200" algn="l"/>
              </a:tabLst>
            </a:pPr>
            <a:r>
              <a:rPr lang="en-IN" sz="2000" b="1" kern="100" dirty="0">
                <a:effectLst/>
                <a:latin typeface="+mj-lt"/>
                <a:ea typeface="Calibri" panose="020F0502020204030204" pitchFamily="34" charset="0"/>
                <a:cs typeface="Times New Roman" panose="02020603050405020304" pitchFamily="18" charset="0"/>
              </a:rPr>
              <a:t>Actions</a:t>
            </a:r>
            <a:r>
              <a:rPr lang="en-IN" sz="2000" kern="100" dirty="0">
                <a:effectLst/>
                <a:latin typeface="+mj-lt"/>
                <a:ea typeface="Calibri" panose="020F0502020204030204" pitchFamily="34" charset="0"/>
                <a:cs typeface="Times New Roman" panose="02020603050405020304" pitchFamily="18" charset="0"/>
              </a:rPr>
              <a:t>: Actions specify the operations that are allowed or denied. For example, s3:GetObject is the action to allow retrieving objects, and s3:PutObject allows uploading objects.</a:t>
            </a:r>
          </a:p>
          <a:p>
            <a:pPr marL="342900" lvl="0" indent="-342900" algn="just">
              <a:lnSpc>
                <a:spcPct val="107000"/>
              </a:lnSpc>
              <a:spcAft>
                <a:spcPts val="800"/>
              </a:spcAft>
              <a:tabLst>
                <a:tab pos="457200" algn="l"/>
              </a:tabLst>
            </a:pPr>
            <a:r>
              <a:rPr lang="en-IN" sz="2000" b="1" kern="100" dirty="0">
                <a:effectLst/>
                <a:latin typeface="+mj-lt"/>
                <a:ea typeface="Calibri" panose="020F0502020204030204" pitchFamily="34" charset="0"/>
                <a:cs typeface="Times New Roman" panose="02020603050405020304" pitchFamily="18" charset="0"/>
              </a:rPr>
              <a:t>Resources</a:t>
            </a:r>
            <a:r>
              <a:rPr lang="en-IN" sz="2000" kern="100" dirty="0">
                <a:effectLst/>
                <a:latin typeface="+mj-lt"/>
                <a:ea typeface="Calibri" panose="020F0502020204030204" pitchFamily="34" charset="0"/>
                <a:cs typeface="Times New Roman" panose="02020603050405020304" pitchFamily="18" charset="0"/>
              </a:rPr>
              <a:t>: This refers to the specific objects or buckets the policy is applied to. It can specify the entire bucket or individual objects within it. Example: arn:aws:s3:::my-bucket-name/*.</a:t>
            </a:r>
          </a:p>
          <a:p>
            <a:pPr marL="342900" lvl="0" indent="-342900" algn="just">
              <a:lnSpc>
                <a:spcPct val="107000"/>
              </a:lnSpc>
              <a:spcAft>
                <a:spcPts val="800"/>
              </a:spcAft>
              <a:tabLst>
                <a:tab pos="457200" algn="l"/>
              </a:tabLst>
            </a:pPr>
            <a:r>
              <a:rPr lang="en-IN" sz="2000" b="1" kern="100" dirty="0">
                <a:effectLst/>
                <a:latin typeface="+mj-lt"/>
                <a:ea typeface="Calibri" panose="020F0502020204030204" pitchFamily="34" charset="0"/>
                <a:cs typeface="Times New Roman" panose="02020603050405020304" pitchFamily="18" charset="0"/>
              </a:rPr>
              <a:t>Conditions</a:t>
            </a:r>
            <a:r>
              <a:rPr lang="en-IN" sz="2000" kern="100" dirty="0">
                <a:effectLst/>
                <a:latin typeface="+mj-lt"/>
                <a:ea typeface="Calibri" panose="020F0502020204030204" pitchFamily="34" charset="0"/>
                <a:cs typeface="Times New Roman" panose="02020603050405020304" pitchFamily="18" charset="0"/>
              </a:rPr>
              <a:t>: Conditions are optional and specify when the policy is applied. For example, you might only allow access from a specific IP address or restrict access to a certain time period.</a:t>
            </a:r>
          </a:p>
        </p:txBody>
      </p:sp>
    </p:spTree>
    <p:extLst>
      <p:ext uri="{BB962C8B-B14F-4D97-AF65-F5344CB8AC3E}">
        <p14:creationId xmlns:p14="http://schemas.microsoft.com/office/powerpoint/2010/main" val="1123249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21CB1-D4AC-D75A-C7E1-A6939492E247}"/>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A5A15785-C42C-6460-8B56-24E56E466B0C}"/>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Here we can see the old version object is not delete in the because of given </a:t>
            </a:r>
            <a:r>
              <a:rPr lang="en-US" sz="2000" b="1" dirty="0"/>
              <a:t>Deny permission </a:t>
            </a:r>
            <a:r>
              <a:rPr lang="en-US" sz="2000" dirty="0"/>
              <a:t>to </a:t>
            </a:r>
            <a:r>
              <a:rPr lang="en-US" sz="2000" b="1" dirty="0"/>
              <a:t>DeleteObjectVersion</a:t>
            </a:r>
            <a:r>
              <a:rPr lang="en-US" sz="2000" dirty="0"/>
              <a:t>.</a:t>
            </a:r>
            <a:endParaRPr lang="en-IN" sz="2000" dirty="0"/>
          </a:p>
        </p:txBody>
      </p:sp>
      <p:pic>
        <p:nvPicPr>
          <p:cNvPr id="3" name="Picture 2">
            <a:extLst>
              <a:ext uri="{FF2B5EF4-FFF2-40B4-BE49-F238E27FC236}">
                <a16:creationId xmlns:a16="http://schemas.microsoft.com/office/drawing/2014/main" id="{1ED2C441-F3BE-8089-6AC5-FC396FCC882F}"/>
              </a:ext>
            </a:extLst>
          </p:cNvPr>
          <p:cNvPicPr>
            <a:picLocks noChangeAspect="1"/>
          </p:cNvPicPr>
          <p:nvPr/>
        </p:nvPicPr>
        <p:blipFill>
          <a:blip r:embed="rId2"/>
          <a:srcRect l="982" t="11746" r="1518" b="16349"/>
          <a:stretch/>
        </p:blipFill>
        <p:spPr>
          <a:xfrm>
            <a:off x="501244" y="1567544"/>
            <a:ext cx="11189511" cy="4641802"/>
          </a:xfrm>
          <a:prstGeom prst="rect">
            <a:avLst/>
          </a:prstGeom>
        </p:spPr>
      </p:pic>
    </p:spTree>
    <p:extLst>
      <p:ext uri="{BB962C8B-B14F-4D97-AF65-F5344CB8AC3E}">
        <p14:creationId xmlns:p14="http://schemas.microsoft.com/office/powerpoint/2010/main" val="353554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6B713-63F7-A912-AEDE-3B1475963524}"/>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713A126C-FEF8-5113-AF58-713E60AC6711}"/>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Here we can see the object is not upload because of given </a:t>
            </a:r>
            <a:r>
              <a:rPr lang="en-US" sz="2000" b="1" dirty="0"/>
              <a:t>Deny permission</a:t>
            </a:r>
            <a:r>
              <a:rPr lang="en-US" sz="2000" dirty="0"/>
              <a:t> to </a:t>
            </a:r>
            <a:r>
              <a:rPr lang="en-US" sz="2000" b="1" dirty="0"/>
              <a:t>PutObject</a:t>
            </a:r>
            <a:r>
              <a:rPr lang="en-US" sz="2000" dirty="0"/>
              <a:t>.</a:t>
            </a:r>
            <a:endParaRPr lang="en-IN" sz="2000" dirty="0"/>
          </a:p>
        </p:txBody>
      </p:sp>
      <p:pic>
        <p:nvPicPr>
          <p:cNvPr id="4" name="Picture 3">
            <a:extLst>
              <a:ext uri="{FF2B5EF4-FFF2-40B4-BE49-F238E27FC236}">
                <a16:creationId xmlns:a16="http://schemas.microsoft.com/office/drawing/2014/main" id="{F7AE2FE3-F815-8E8B-5271-F7121C924E1D}"/>
              </a:ext>
            </a:extLst>
          </p:cNvPr>
          <p:cNvPicPr>
            <a:picLocks noChangeAspect="1"/>
          </p:cNvPicPr>
          <p:nvPr/>
        </p:nvPicPr>
        <p:blipFill>
          <a:blip r:embed="rId2"/>
          <a:srcRect l="1250" t="11587" r="892" b="13651"/>
          <a:stretch/>
        </p:blipFill>
        <p:spPr>
          <a:xfrm>
            <a:off x="130628" y="1371599"/>
            <a:ext cx="11930743" cy="5127173"/>
          </a:xfrm>
          <a:prstGeom prst="rect">
            <a:avLst/>
          </a:prstGeom>
        </p:spPr>
      </p:pic>
    </p:spTree>
    <p:extLst>
      <p:ext uri="{BB962C8B-B14F-4D97-AF65-F5344CB8AC3E}">
        <p14:creationId xmlns:p14="http://schemas.microsoft.com/office/powerpoint/2010/main" val="3243919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F2FB1-BCEC-15CA-4594-5F210E4B3A88}"/>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73980C99-271C-FA50-A63E-321AD5DDE320}"/>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Here we can see the not allowing permission to get </a:t>
            </a:r>
            <a:r>
              <a:rPr lang="en-US" sz="2000" b="1" dirty="0"/>
              <a:t>Bucket Policy </a:t>
            </a:r>
            <a:r>
              <a:rPr lang="en-US" sz="2000" dirty="0"/>
              <a:t>because of given </a:t>
            </a:r>
            <a:r>
              <a:rPr lang="en-US" sz="2000" b="1" dirty="0"/>
              <a:t>Deny permission </a:t>
            </a:r>
            <a:r>
              <a:rPr lang="en-US" sz="2000" dirty="0"/>
              <a:t>to </a:t>
            </a:r>
            <a:r>
              <a:rPr lang="en-US" sz="2000" b="1" dirty="0"/>
              <a:t>GetBucketPolicy</a:t>
            </a:r>
            <a:r>
              <a:rPr lang="en-US" sz="2000" dirty="0"/>
              <a:t>.</a:t>
            </a:r>
            <a:endParaRPr lang="en-IN" sz="2000" dirty="0"/>
          </a:p>
        </p:txBody>
      </p:sp>
      <p:pic>
        <p:nvPicPr>
          <p:cNvPr id="4" name="Picture 3">
            <a:extLst>
              <a:ext uri="{FF2B5EF4-FFF2-40B4-BE49-F238E27FC236}">
                <a16:creationId xmlns:a16="http://schemas.microsoft.com/office/drawing/2014/main" id="{7C8AC79F-36D4-1F65-AB05-9B4298B1EEC0}"/>
              </a:ext>
            </a:extLst>
          </p:cNvPr>
          <p:cNvPicPr>
            <a:picLocks noChangeAspect="1"/>
          </p:cNvPicPr>
          <p:nvPr/>
        </p:nvPicPr>
        <p:blipFill>
          <a:blip r:embed="rId2"/>
          <a:srcRect l="892" t="12540" r="2053" b="9683"/>
          <a:stretch/>
        </p:blipFill>
        <p:spPr>
          <a:xfrm>
            <a:off x="686766" y="1393370"/>
            <a:ext cx="10818468" cy="4876771"/>
          </a:xfrm>
          <a:prstGeom prst="rect">
            <a:avLst/>
          </a:prstGeom>
        </p:spPr>
      </p:pic>
    </p:spTree>
    <p:extLst>
      <p:ext uri="{BB962C8B-B14F-4D97-AF65-F5344CB8AC3E}">
        <p14:creationId xmlns:p14="http://schemas.microsoft.com/office/powerpoint/2010/main" val="4122904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913D-807D-8D3E-AFCC-FDCD12ADC39A}"/>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52ED5555-0BC0-D249-5A43-AD70CD038ED0}"/>
              </a:ext>
            </a:extLst>
          </p:cNvPr>
          <p:cNvSpPr txBox="1">
            <a:spLocks/>
          </p:cNvSpPr>
          <p:nvPr/>
        </p:nvSpPr>
        <p:spPr>
          <a:xfrm>
            <a:off x="913397" y="2917372"/>
            <a:ext cx="9677400" cy="125185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5400" b="1" dirty="0"/>
              <a:t>Thankyou</a:t>
            </a:r>
            <a:endParaRPr lang="en-IN" sz="5400" b="1" dirty="0"/>
          </a:p>
        </p:txBody>
      </p:sp>
    </p:spTree>
    <p:extLst>
      <p:ext uri="{BB962C8B-B14F-4D97-AF65-F5344CB8AC3E}">
        <p14:creationId xmlns:p14="http://schemas.microsoft.com/office/powerpoint/2010/main" val="1540423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ED39A-6BD1-16C2-BBD5-A8E35F98BA4B}"/>
              </a:ext>
            </a:extLst>
          </p:cNvPr>
          <p:cNvSpPr>
            <a:spLocks noGrp="1"/>
          </p:cNvSpPr>
          <p:nvPr>
            <p:ph type="title"/>
          </p:nvPr>
        </p:nvSpPr>
        <p:spPr>
          <a:xfrm>
            <a:off x="1915887" y="624110"/>
            <a:ext cx="9588726" cy="1280890"/>
          </a:xfrm>
        </p:spPr>
        <p:txBody>
          <a:bodyPr>
            <a:normAutofit/>
          </a:bodyPr>
          <a:lstStyle/>
          <a:p>
            <a:pPr algn="ctr"/>
            <a:r>
              <a:rPr lang="en-IN" b="1" dirty="0">
                <a:effectLst/>
                <a:latin typeface="Calibri" panose="020F0502020204030204" pitchFamily="34" charset="0"/>
                <a:ea typeface="Calibri" panose="020F0502020204030204" pitchFamily="34" charset="0"/>
                <a:cs typeface="Times New Roman" panose="02020603050405020304" pitchFamily="18" charset="0"/>
              </a:rPr>
              <a:t>Steps to Set Up S3 Cross-Region Replication (CRR)</a:t>
            </a:r>
            <a:endParaRPr lang="en-IN" b="1" dirty="0"/>
          </a:p>
        </p:txBody>
      </p:sp>
      <p:sp>
        <p:nvSpPr>
          <p:cNvPr id="4" name="Content Placeholder 3">
            <a:extLst>
              <a:ext uri="{FF2B5EF4-FFF2-40B4-BE49-F238E27FC236}">
                <a16:creationId xmlns:a16="http://schemas.microsoft.com/office/drawing/2014/main" id="{25DE5B68-F1F1-D915-D0A1-3857C19B05E9}"/>
              </a:ext>
            </a:extLst>
          </p:cNvPr>
          <p:cNvSpPr>
            <a:spLocks noGrp="1"/>
          </p:cNvSpPr>
          <p:nvPr>
            <p:ph idx="1"/>
          </p:nvPr>
        </p:nvSpPr>
        <p:spPr>
          <a:xfrm>
            <a:off x="1638300" y="2046514"/>
            <a:ext cx="8915400" cy="3777622"/>
          </a:xfrm>
        </p:spPr>
        <p:txBody>
          <a:bodyPr>
            <a:normAutofit/>
          </a:bodyPr>
          <a:lstStyle/>
          <a:p>
            <a:r>
              <a:rPr lang="en-US" sz="2000" dirty="0"/>
              <a:t>Login to the </a:t>
            </a:r>
            <a:r>
              <a:rPr lang="en-US" sz="2000" b="1" dirty="0"/>
              <a:t>AWS Account</a:t>
            </a:r>
            <a:r>
              <a:rPr lang="en-US" sz="2000" dirty="0"/>
              <a:t>.</a:t>
            </a:r>
          </a:p>
          <a:p>
            <a:r>
              <a:rPr lang="en-US" sz="2000" dirty="0"/>
              <a:t>In the console search for </a:t>
            </a:r>
            <a:r>
              <a:rPr lang="en-US" sz="2000" b="1" dirty="0"/>
              <a:t>IAM</a:t>
            </a:r>
            <a:r>
              <a:rPr lang="en-US" sz="2000" dirty="0"/>
              <a:t> in the search bar.</a:t>
            </a:r>
            <a:endParaRPr lang="en-IN" sz="2000" dirty="0"/>
          </a:p>
        </p:txBody>
      </p:sp>
    </p:spTree>
    <p:extLst>
      <p:ext uri="{BB962C8B-B14F-4D97-AF65-F5344CB8AC3E}">
        <p14:creationId xmlns:p14="http://schemas.microsoft.com/office/powerpoint/2010/main" val="713865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F9F40-88B5-E619-5E28-7E6E02DBEA4C}"/>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282058F3-2E00-1A6B-8867-F316F454FFAB}"/>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In users page Click on </a:t>
            </a:r>
            <a:r>
              <a:rPr lang="en-US" sz="2000" b="1" dirty="0"/>
              <a:t>Create user</a:t>
            </a:r>
            <a:r>
              <a:rPr lang="en-US" sz="2000" dirty="0"/>
              <a:t>.</a:t>
            </a:r>
            <a:endParaRPr lang="en-IN" sz="2000" dirty="0"/>
          </a:p>
        </p:txBody>
      </p:sp>
      <p:pic>
        <p:nvPicPr>
          <p:cNvPr id="5" name="Picture 4">
            <a:extLst>
              <a:ext uri="{FF2B5EF4-FFF2-40B4-BE49-F238E27FC236}">
                <a16:creationId xmlns:a16="http://schemas.microsoft.com/office/drawing/2014/main" id="{9042677B-E816-5E87-F29E-3B02AEB852E8}"/>
              </a:ext>
            </a:extLst>
          </p:cNvPr>
          <p:cNvPicPr>
            <a:picLocks noChangeAspect="1"/>
          </p:cNvPicPr>
          <p:nvPr/>
        </p:nvPicPr>
        <p:blipFill>
          <a:blip r:embed="rId2"/>
          <a:srcRect l="1072" t="12540" r="1072" b="20318"/>
          <a:stretch/>
        </p:blipFill>
        <p:spPr>
          <a:xfrm>
            <a:off x="624217" y="1611084"/>
            <a:ext cx="10943565" cy="4223659"/>
          </a:xfrm>
          <a:prstGeom prst="rect">
            <a:avLst/>
          </a:prstGeom>
        </p:spPr>
      </p:pic>
    </p:spTree>
    <p:extLst>
      <p:ext uri="{BB962C8B-B14F-4D97-AF65-F5344CB8AC3E}">
        <p14:creationId xmlns:p14="http://schemas.microsoft.com/office/powerpoint/2010/main" val="18452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149F8-1B5F-4AC9-91FD-B54D8EC4304C}"/>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F4D42309-A109-E816-01F0-A497DBCA9050}"/>
              </a:ext>
            </a:extLst>
          </p:cNvPr>
          <p:cNvSpPr txBox="1">
            <a:spLocks/>
          </p:cNvSpPr>
          <p:nvPr/>
        </p:nvSpPr>
        <p:spPr>
          <a:xfrm>
            <a:off x="1610083" y="108857"/>
            <a:ext cx="9677400" cy="1295400"/>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Give the </a:t>
            </a:r>
            <a:r>
              <a:rPr lang="en-US" sz="2000" b="1" dirty="0"/>
              <a:t>user name </a:t>
            </a:r>
            <a:r>
              <a:rPr lang="en-US" sz="2000" dirty="0"/>
              <a:t>(like Firstuser).</a:t>
            </a:r>
          </a:p>
          <a:p>
            <a:r>
              <a:rPr lang="en-US" sz="2000" dirty="0"/>
              <a:t>Select the option </a:t>
            </a:r>
            <a:r>
              <a:rPr lang="en-US" sz="2000" b="1" dirty="0"/>
              <a:t>Provide user access to AWS management console</a:t>
            </a:r>
            <a:r>
              <a:rPr lang="en-US" sz="2000" dirty="0"/>
              <a:t>.</a:t>
            </a:r>
          </a:p>
          <a:p>
            <a:r>
              <a:rPr lang="en-US" sz="2000" dirty="0"/>
              <a:t>Select the option </a:t>
            </a:r>
            <a:r>
              <a:rPr lang="en-US" sz="2000" b="1" dirty="0"/>
              <a:t>I want to create an IAM user</a:t>
            </a:r>
            <a:r>
              <a:rPr lang="en-US" sz="2000" dirty="0"/>
              <a:t>.</a:t>
            </a:r>
            <a:endParaRPr lang="en-IN" sz="2000" dirty="0"/>
          </a:p>
        </p:txBody>
      </p:sp>
      <p:pic>
        <p:nvPicPr>
          <p:cNvPr id="3" name="Picture 2">
            <a:extLst>
              <a:ext uri="{FF2B5EF4-FFF2-40B4-BE49-F238E27FC236}">
                <a16:creationId xmlns:a16="http://schemas.microsoft.com/office/drawing/2014/main" id="{D998D918-67B0-FED3-D9B7-031B1DB42640}"/>
              </a:ext>
            </a:extLst>
          </p:cNvPr>
          <p:cNvPicPr>
            <a:picLocks noChangeAspect="1"/>
          </p:cNvPicPr>
          <p:nvPr/>
        </p:nvPicPr>
        <p:blipFill>
          <a:blip r:embed="rId2"/>
          <a:srcRect l="1071" t="11904" r="1251" b="9206"/>
          <a:stretch/>
        </p:blipFill>
        <p:spPr>
          <a:xfrm>
            <a:off x="490359" y="1306286"/>
            <a:ext cx="11211282" cy="5093243"/>
          </a:xfrm>
          <a:prstGeom prst="rect">
            <a:avLst/>
          </a:prstGeom>
        </p:spPr>
      </p:pic>
    </p:spTree>
    <p:extLst>
      <p:ext uri="{BB962C8B-B14F-4D97-AF65-F5344CB8AC3E}">
        <p14:creationId xmlns:p14="http://schemas.microsoft.com/office/powerpoint/2010/main" val="2038645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59A26-CB9E-662D-A394-D8F81DEE139B}"/>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AD532B74-317A-F243-23F7-3686D59EF762}"/>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Give the custom password and click on </a:t>
            </a:r>
            <a:r>
              <a:rPr lang="en-US" sz="2000" b="1" dirty="0"/>
              <a:t>Next</a:t>
            </a:r>
            <a:r>
              <a:rPr lang="en-US" sz="2000" dirty="0"/>
              <a:t>.</a:t>
            </a:r>
            <a:endParaRPr lang="en-IN" sz="2000" dirty="0"/>
          </a:p>
        </p:txBody>
      </p:sp>
      <p:pic>
        <p:nvPicPr>
          <p:cNvPr id="3" name="Picture 2">
            <a:extLst>
              <a:ext uri="{FF2B5EF4-FFF2-40B4-BE49-F238E27FC236}">
                <a16:creationId xmlns:a16="http://schemas.microsoft.com/office/drawing/2014/main" id="{552F2243-9716-04B1-1863-C579EE524019}"/>
              </a:ext>
            </a:extLst>
          </p:cNvPr>
          <p:cNvPicPr>
            <a:picLocks noChangeAspect="1"/>
          </p:cNvPicPr>
          <p:nvPr/>
        </p:nvPicPr>
        <p:blipFill>
          <a:blip r:embed="rId2"/>
          <a:srcRect l="803" t="12063" r="1874" b="12063"/>
          <a:stretch/>
        </p:blipFill>
        <p:spPr>
          <a:xfrm>
            <a:off x="572866" y="1534886"/>
            <a:ext cx="11046268" cy="4844143"/>
          </a:xfrm>
          <a:prstGeom prst="rect">
            <a:avLst/>
          </a:prstGeom>
        </p:spPr>
      </p:pic>
    </p:spTree>
    <p:extLst>
      <p:ext uri="{BB962C8B-B14F-4D97-AF65-F5344CB8AC3E}">
        <p14:creationId xmlns:p14="http://schemas.microsoft.com/office/powerpoint/2010/main" val="81756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8E5A7-B0C4-D591-911A-35A5B7DB651F}"/>
            </a:ext>
          </a:extLst>
        </p:cNvPr>
        <p:cNvGrpSpPr/>
        <p:nvPr/>
      </p:nvGrpSpPr>
      <p:grpSpPr>
        <a:xfrm>
          <a:off x="0" y="0"/>
          <a:ext cx="0" cy="0"/>
          <a:chOff x="0" y="0"/>
          <a:chExt cx="0" cy="0"/>
        </a:xfrm>
      </p:grpSpPr>
      <p:sp>
        <p:nvSpPr>
          <p:cNvPr id="35" name="Content Placeholder 3">
            <a:extLst>
              <a:ext uri="{FF2B5EF4-FFF2-40B4-BE49-F238E27FC236}">
                <a16:creationId xmlns:a16="http://schemas.microsoft.com/office/drawing/2014/main" id="{B7A124C5-6F95-C88D-2D47-2EA3DBD54890}"/>
              </a:ext>
            </a:extLst>
          </p:cNvPr>
          <p:cNvSpPr txBox="1">
            <a:spLocks/>
          </p:cNvSpPr>
          <p:nvPr/>
        </p:nvSpPr>
        <p:spPr>
          <a:xfrm>
            <a:off x="1816911" y="359228"/>
            <a:ext cx="9677400" cy="859972"/>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000" dirty="0"/>
              <a:t>Select the option </a:t>
            </a:r>
            <a:r>
              <a:rPr lang="en-US" sz="2000" b="1" dirty="0"/>
              <a:t>Attach policies directly in the permissions</a:t>
            </a:r>
            <a:r>
              <a:rPr lang="en-US" sz="2000" dirty="0"/>
              <a:t>.</a:t>
            </a:r>
          </a:p>
          <a:p>
            <a:r>
              <a:rPr lang="en-US" sz="2000" dirty="0"/>
              <a:t>In the Permission Policies select </a:t>
            </a:r>
            <a:r>
              <a:rPr lang="en-US" sz="2000" b="1" dirty="0"/>
              <a:t>S3FullAccess</a:t>
            </a:r>
            <a:r>
              <a:rPr lang="en-US" sz="2000" dirty="0"/>
              <a:t> policy and click on </a:t>
            </a:r>
            <a:r>
              <a:rPr lang="en-US" sz="2000" b="1" dirty="0"/>
              <a:t>Next</a:t>
            </a:r>
            <a:r>
              <a:rPr lang="en-US" sz="2000" dirty="0"/>
              <a:t>.</a:t>
            </a:r>
            <a:endParaRPr lang="en-IN" sz="2000" dirty="0"/>
          </a:p>
        </p:txBody>
      </p:sp>
      <p:pic>
        <p:nvPicPr>
          <p:cNvPr id="5" name="Picture 4">
            <a:extLst>
              <a:ext uri="{FF2B5EF4-FFF2-40B4-BE49-F238E27FC236}">
                <a16:creationId xmlns:a16="http://schemas.microsoft.com/office/drawing/2014/main" id="{62FB1EAD-106D-9457-9606-F3B378D73632}"/>
              </a:ext>
            </a:extLst>
          </p:cNvPr>
          <p:cNvPicPr>
            <a:picLocks noChangeAspect="1"/>
          </p:cNvPicPr>
          <p:nvPr/>
        </p:nvPicPr>
        <p:blipFill>
          <a:blip r:embed="rId2"/>
          <a:srcRect l="1251" t="12380" r="1875" b="11905"/>
          <a:stretch/>
        </p:blipFill>
        <p:spPr>
          <a:xfrm>
            <a:off x="533400" y="1469573"/>
            <a:ext cx="11125200" cy="4890986"/>
          </a:xfrm>
          <a:prstGeom prst="rect">
            <a:avLst/>
          </a:prstGeom>
        </p:spPr>
      </p:pic>
    </p:spTree>
    <p:extLst>
      <p:ext uri="{BB962C8B-B14F-4D97-AF65-F5344CB8AC3E}">
        <p14:creationId xmlns:p14="http://schemas.microsoft.com/office/powerpoint/2010/main" val="218818239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937</TotalTime>
  <Words>953</Words>
  <Application>Microsoft Office PowerPoint</Application>
  <PresentationFormat>Widescreen</PresentationFormat>
  <Paragraphs>70</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Century Gothic</vt:lpstr>
      <vt:lpstr>Courier New</vt:lpstr>
      <vt:lpstr>Wingdings 3</vt:lpstr>
      <vt:lpstr>Wisp</vt:lpstr>
      <vt:lpstr>AWS S3 Bucket Policy</vt:lpstr>
      <vt:lpstr>Amazon S3 Bucket Policy:</vt:lpstr>
      <vt:lpstr>Key Concepts of S3 Bucket Policy:</vt:lpstr>
      <vt:lpstr>PowerPoint Presentation</vt:lpstr>
      <vt:lpstr>Steps to Set Up S3 Cross-Region Replication (CRR)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KV Prem Kumar</dc:creator>
  <cp:lastModifiedBy>KV Prem Kumar</cp:lastModifiedBy>
  <cp:revision>43</cp:revision>
  <dcterms:created xsi:type="dcterms:W3CDTF">2024-12-12T03:24:34Z</dcterms:created>
  <dcterms:modified xsi:type="dcterms:W3CDTF">2024-12-16T02:12:41Z</dcterms:modified>
</cp:coreProperties>
</file>